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54" r:id="rId2"/>
    <p:sldId id="760" r:id="rId3"/>
    <p:sldId id="750" r:id="rId4"/>
    <p:sldId id="752" r:id="rId5"/>
    <p:sldId id="626" r:id="rId6"/>
    <p:sldId id="740" r:id="rId7"/>
    <p:sldId id="764" r:id="rId8"/>
    <p:sldId id="741" r:id="rId9"/>
    <p:sldId id="753" r:id="rId10"/>
    <p:sldId id="765" r:id="rId11"/>
    <p:sldId id="766" r:id="rId12"/>
    <p:sldId id="767" r:id="rId13"/>
    <p:sldId id="768" r:id="rId14"/>
    <p:sldId id="777" r:id="rId15"/>
    <p:sldId id="769" r:id="rId16"/>
    <p:sldId id="770" r:id="rId17"/>
    <p:sldId id="771" r:id="rId18"/>
    <p:sldId id="772" r:id="rId19"/>
    <p:sldId id="773" r:id="rId20"/>
    <p:sldId id="774" r:id="rId21"/>
    <p:sldId id="775" r:id="rId22"/>
    <p:sldId id="776" r:id="rId23"/>
    <p:sldId id="759" r:id="rId24"/>
    <p:sldId id="778" r:id="rId25"/>
    <p:sldId id="751" r:id="rId26"/>
    <p:sldId id="762" r:id="rId27"/>
    <p:sldId id="763" r:id="rId28"/>
    <p:sldId id="761" r:id="rId29"/>
    <p:sldId id="289" r:id="rId30"/>
  </p:sldIdLst>
  <p:sldSz cx="12188825"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F81C"/>
    <a:srgbClr val="15FF7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8" autoAdjust="0"/>
    <p:restoredTop sz="73848" autoAdjust="0"/>
  </p:normalViewPr>
  <p:slideViewPr>
    <p:cSldViewPr>
      <p:cViewPr varScale="1">
        <p:scale>
          <a:sx n="69" d="100"/>
          <a:sy n="69" d="100"/>
        </p:scale>
        <p:origin x="1416" y="192"/>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phonegap.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sz="1050" dirty="0">
                <a:latin typeface="+mn-lt"/>
              </a:rPr>
              <a:t>The Appearance dialog appears. </a:t>
            </a:r>
            <a:r>
              <a:rPr lang="en-IN" sz="1050" b="0" i="0" u="none" strike="noStrike" kern="1200" dirty="0">
                <a:solidFill>
                  <a:schemeClr val="tx1"/>
                </a:solidFill>
                <a:effectLst/>
                <a:latin typeface="+mn-lt"/>
                <a:ea typeface="+mn-ea"/>
                <a:cs typeface="+mn-cs"/>
              </a:rPr>
              <a:t>Select the default theme style used to display the application. You can change the style to another pre-defined style, or modify it post generation. In the slide example, select </a:t>
            </a:r>
            <a:r>
              <a:rPr lang="en-IN" sz="1050" b="1" i="0" u="none" strike="noStrike" kern="1200" dirty="0">
                <a:solidFill>
                  <a:schemeClr val="tx1"/>
                </a:solidFill>
                <a:effectLst/>
                <a:latin typeface="+mn-lt"/>
                <a:ea typeface="+mn-ea"/>
                <a:cs typeface="+mn-cs"/>
              </a:rPr>
              <a:t>Vita-Red</a:t>
            </a:r>
            <a:r>
              <a:rPr lang="en-IN" sz="1050" b="0" i="0" u="none" strike="noStrike" kern="1200" dirty="0">
                <a:solidFill>
                  <a:schemeClr val="tx1"/>
                </a:solidFill>
                <a:effectLst/>
                <a:latin typeface="+mn-lt"/>
                <a:ea typeface="+mn-ea"/>
                <a:cs typeface="+mn-cs"/>
              </a:rPr>
              <a:t> for Theme Style.</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Select if the menu displays as a Side Menu or Top Menu. In the slide example, accept the default Side Menu.</a:t>
            </a:r>
          </a:p>
          <a:p>
            <a:pPr marL="400050" marR="0" lvl="2" indent="0" algn="l" defTabSz="914400" rtl="0" eaLnBrk="1" fontAlgn="auto" latinLnBrk="0" hangingPunct="1">
              <a:lnSpc>
                <a:spcPct val="100000"/>
              </a:lnSpc>
              <a:spcBef>
                <a:spcPts val="600"/>
              </a:spcBef>
              <a:spcAft>
                <a:spcPts val="0"/>
              </a:spcAft>
              <a:buClrTx/>
              <a:buSzTx/>
              <a:buFont typeface="+mj-lt"/>
              <a:buNone/>
              <a:tabLst/>
              <a:defRPr/>
            </a:pPr>
            <a:r>
              <a:rPr lang="en-IN" sz="900" b="0" i="0" u="none" strike="noStrike" kern="1200" dirty="0">
                <a:solidFill>
                  <a:schemeClr val="tx1"/>
                </a:solidFill>
                <a:effectLst/>
                <a:latin typeface="+mn-lt"/>
                <a:ea typeface="+mn-ea"/>
                <a:cs typeface="+mn-cs"/>
              </a:rPr>
              <a:t> For Application Icon, click </a:t>
            </a:r>
            <a:r>
              <a:rPr lang="en-IN" sz="900" b="1" i="0" u="none" strike="noStrike" kern="1200" dirty="0">
                <a:solidFill>
                  <a:schemeClr val="tx1"/>
                </a:solidFill>
                <a:effectLst/>
                <a:latin typeface="+mn-lt"/>
                <a:ea typeface="+mn-ea"/>
                <a:cs typeface="+mn-cs"/>
              </a:rPr>
              <a:t>Choose New Icon</a:t>
            </a:r>
            <a:r>
              <a:rPr lang="en-IN" sz="900" b="0" i="0" u="none" strike="noStrike" kern="1200" dirty="0">
                <a:solidFill>
                  <a:schemeClr val="tx1"/>
                </a:solidFill>
                <a:effectLst/>
                <a:latin typeface="+mn-lt"/>
                <a:ea typeface="+mn-ea"/>
                <a:cs typeface="+mn-cs"/>
              </a:rPr>
              <a:t> to change the icon. The Choose Application Icon dialog appears. Your selection displays on the home page of the application.</a:t>
            </a: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 Click </a:t>
            </a:r>
            <a:r>
              <a:rPr lang="en-IN" sz="900" b="1" i="0" u="none" strike="noStrike" kern="1200" dirty="0">
                <a:solidFill>
                  <a:schemeClr val="tx1"/>
                </a:solidFill>
                <a:effectLst/>
                <a:latin typeface="+mn-lt"/>
                <a:ea typeface="+mn-ea"/>
                <a:cs typeface="+mn-cs"/>
              </a:rPr>
              <a:t>Set Application Icon</a:t>
            </a:r>
            <a:r>
              <a:rPr lang="en-IN" sz="900" b="0" i="0" u="none" strike="noStrike" kern="1200" dirty="0">
                <a:solidFill>
                  <a:schemeClr val="tx1"/>
                </a:solidFill>
                <a:effectLst/>
                <a:latin typeface="+mn-lt"/>
                <a:ea typeface="+mn-ea"/>
                <a:cs typeface="+mn-cs"/>
              </a:rPr>
              <a:t>.</a:t>
            </a: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 In the Appearance dialog, click </a:t>
            </a:r>
            <a:r>
              <a:rPr lang="en-IN" sz="900" b="1" i="0" u="none" strike="noStrike" kern="1200" dirty="0">
                <a:solidFill>
                  <a:schemeClr val="tx1"/>
                </a:solidFill>
                <a:effectLst/>
                <a:latin typeface="+mn-lt"/>
                <a:ea typeface="+mn-ea"/>
                <a:cs typeface="+mn-cs"/>
              </a:rPr>
              <a:t>Save Changes</a:t>
            </a:r>
            <a:r>
              <a:rPr lang="en-IN" sz="900" b="0" i="0" u="none" strike="noStrike" kern="1200" dirty="0">
                <a:solidFill>
                  <a:schemeClr val="tx1"/>
                </a:solidFill>
                <a:effectLst/>
                <a:latin typeface="+mn-lt"/>
                <a:ea typeface="+mn-ea"/>
                <a:cs typeface="+mn-cs"/>
              </a:rPr>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4"/>
              <a:tabLst/>
              <a:defRPr/>
            </a:pPr>
            <a:r>
              <a:rPr lang="en-US" sz="1050" dirty="0">
                <a:latin typeface="+mn-lt"/>
              </a:rPr>
              <a:t>Now, you add pages to your application. Click </a:t>
            </a:r>
            <a:r>
              <a:rPr lang="en-US" sz="1050" b="1" dirty="0">
                <a:latin typeface="+mn-lt"/>
              </a:rPr>
              <a:t>Add Page</a:t>
            </a:r>
            <a:r>
              <a:rPr lang="en-US" sz="1050" b="0" dirty="0">
                <a:latin typeface="+mn-lt"/>
              </a:rPr>
              <a:t>.</a:t>
            </a:r>
            <a:endParaRPr lang="en-IN" sz="1050" b="0" i="0" u="none" strike="noStrike" kern="1200" dirty="0">
              <a:solidFill>
                <a:schemeClr val="tx1"/>
              </a:solidFill>
              <a:effectLst/>
              <a:latin typeface="+mn-lt"/>
              <a:ea typeface="+mn-ea"/>
              <a:cs typeface="+mn-cs"/>
            </a:endParaRPr>
          </a:p>
          <a:p>
            <a:pPr marL="400050" marR="0" lvl="2" indent="0" algn="l" defTabSz="914400" rtl="0" eaLnBrk="1" fontAlgn="auto" latinLnBrk="0" hangingPunct="1">
              <a:lnSpc>
                <a:spcPct val="100000"/>
              </a:lnSpc>
              <a:spcBef>
                <a:spcPts val="600"/>
              </a:spcBef>
              <a:spcAft>
                <a:spcPts val="0"/>
              </a:spcAft>
              <a:buClrTx/>
              <a:buSzTx/>
              <a:buFont typeface="+mj-lt"/>
              <a:buNone/>
              <a:tabLst/>
              <a:defRPr/>
            </a:pP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1168904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6"/>
              <a:tabLst/>
              <a:defRPr/>
            </a:pPr>
            <a:r>
              <a:rPr lang="en-US" sz="1050" dirty="0">
                <a:latin typeface="+mn-lt"/>
              </a:rPr>
              <a:t>The Add Page dialog appears. </a:t>
            </a:r>
            <a:r>
              <a:rPr lang="en-IN" sz="1050" b="0" i="0" u="none" strike="noStrike" kern="1200" dirty="0">
                <a:solidFill>
                  <a:schemeClr val="tx1"/>
                </a:solidFill>
                <a:effectLst/>
                <a:latin typeface="+mn-lt"/>
                <a:ea typeface="+mn-ea"/>
                <a:cs typeface="+mn-cs"/>
              </a:rPr>
              <a:t>Select the desired page type. The user interface changes based on the selected page type. Pages you create display under the Home page. After you create an application using the Create Application Wizard, you can modify pages and add additional pages using the Create Page Wizard.</a:t>
            </a:r>
            <a:br>
              <a:rPr lang="en-IN" sz="1050" b="0" i="0" u="none" strike="noStrike" kern="1200" dirty="0">
                <a:solidFill>
                  <a:schemeClr val="tx1"/>
                </a:solidFill>
                <a:effectLst/>
                <a:latin typeface="+mn-lt"/>
                <a:ea typeface="+mn-ea"/>
                <a:cs typeface="+mn-cs"/>
              </a:rPr>
            </a:br>
            <a:endParaRPr lang="en-IN" sz="105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In the slide example, you want to add a Report and Form on the EMP table. Select </a:t>
            </a:r>
            <a:r>
              <a:rPr lang="en-IN" sz="1050" b="1" i="0" u="none" strike="noStrike" kern="1200" dirty="0">
                <a:solidFill>
                  <a:schemeClr val="tx1"/>
                </a:solidFill>
                <a:effectLst/>
                <a:latin typeface="+mn-lt"/>
                <a:ea typeface="+mn-ea"/>
                <a:cs typeface="+mn-cs"/>
              </a:rPr>
              <a:t>Report</a:t>
            </a:r>
            <a:r>
              <a:rPr lang="en-IN" sz="1050" b="0" i="0" u="none" strike="noStrike" kern="1200" dirty="0">
                <a:solidFill>
                  <a:schemeClr val="tx1"/>
                </a:solidFill>
                <a:effectLst/>
                <a:latin typeface="+mn-lt"/>
                <a:ea typeface="+mn-ea"/>
                <a:cs typeface="+mn-cs"/>
              </a:rPr>
              <a:t> page type and then enter / select the following in the Add Report Page dialog:</a:t>
            </a:r>
          </a:p>
          <a:p>
            <a:pPr marL="742950" marR="0" lvl="3" indent="-171450" algn="l" defTabSz="914400" rtl="0" eaLnBrk="1" fontAlgn="auto" latinLnBrk="0" hangingPunct="1">
              <a:lnSpc>
                <a:spcPct val="100000"/>
              </a:lnSpc>
              <a:spcBef>
                <a:spcPts val="600"/>
              </a:spcBef>
              <a:spcAft>
                <a:spcPts val="0"/>
              </a:spcAft>
              <a:buClrTx/>
              <a:buSzTx/>
              <a:tabLst/>
              <a:defRPr/>
            </a:pPr>
            <a:r>
              <a:rPr lang="en-IN" sz="900" b="0" i="0" u="none" strike="noStrike" kern="1200" dirty="0">
                <a:solidFill>
                  <a:schemeClr val="tx1"/>
                </a:solidFill>
                <a:effectLst/>
                <a:latin typeface="+mn-lt"/>
                <a:ea typeface="+mn-ea"/>
                <a:cs typeface="+mn-cs"/>
              </a:rPr>
              <a:t>Page Name: Employees Report</a:t>
            </a:r>
          </a:p>
          <a:p>
            <a:pPr marL="742950" marR="0" lvl="3" indent="-171450" algn="l" defTabSz="914400" rtl="0" eaLnBrk="1" fontAlgn="auto" latinLnBrk="0" hangingPunct="1">
              <a:lnSpc>
                <a:spcPct val="100000"/>
              </a:lnSpc>
              <a:spcBef>
                <a:spcPts val="600"/>
              </a:spcBef>
              <a:spcAft>
                <a:spcPts val="0"/>
              </a:spcAft>
              <a:buClrTx/>
              <a:buSzTx/>
              <a:tabLst/>
              <a:defRPr/>
            </a:pPr>
            <a:r>
              <a:rPr lang="en-IN" sz="900" b="0" i="0" u="none" strike="noStrike" kern="1200" dirty="0">
                <a:solidFill>
                  <a:schemeClr val="tx1"/>
                </a:solidFill>
                <a:effectLst/>
                <a:latin typeface="+mn-lt"/>
                <a:ea typeface="+mn-ea"/>
                <a:cs typeface="+mn-cs"/>
              </a:rPr>
              <a:t>Table or View: EMP</a:t>
            </a:r>
          </a:p>
          <a:p>
            <a:pPr marL="742950" marR="0" lvl="3" indent="-171450" algn="l" defTabSz="914400" rtl="0" eaLnBrk="1" fontAlgn="auto" latinLnBrk="0" hangingPunct="1">
              <a:lnSpc>
                <a:spcPct val="100000"/>
              </a:lnSpc>
              <a:spcBef>
                <a:spcPts val="600"/>
              </a:spcBef>
              <a:spcAft>
                <a:spcPts val="0"/>
              </a:spcAft>
              <a:buClrTx/>
              <a:buSzTx/>
              <a:tabLst/>
              <a:defRPr/>
            </a:pPr>
            <a:r>
              <a:rPr lang="en-IN" sz="900" b="0" i="0" u="none" strike="noStrike" kern="1200" dirty="0">
                <a:solidFill>
                  <a:schemeClr val="tx1"/>
                </a:solidFill>
                <a:effectLst/>
                <a:latin typeface="+mn-lt"/>
                <a:ea typeface="+mn-ea"/>
                <a:cs typeface="+mn-cs"/>
              </a:rPr>
              <a:t>Include Form checkbox</a:t>
            </a:r>
          </a:p>
          <a:p>
            <a:pPr marL="742950" marR="0" lvl="3" indent="-171450" algn="l" defTabSz="914400" rtl="0" eaLnBrk="1" fontAlgn="auto" latinLnBrk="0" hangingPunct="1">
              <a:lnSpc>
                <a:spcPct val="100000"/>
              </a:lnSpc>
              <a:spcBef>
                <a:spcPts val="600"/>
              </a:spcBef>
              <a:spcAft>
                <a:spcPts val="0"/>
              </a:spcAft>
              <a:buClrTx/>
              <a:buSzTx/>
              <a:tabLst/>
              <a:defRPr/>
            </a:pPr>
            <a:r>
              <a:rPr lang="en-IN" sz="900" b="0" i="0" u="none" strike="noStrike" kern="1200" dirty="0">
                <a:solidFill>
                  <a:schemeClr val="tx1"/>
                </a:solidFill>
                <a:effectLst/>
                <a:latin typeface="+mn-lt"/>
                <a:ea typeface="+mn-ea"/>
                <a:cs typeface="+mn-cs"/>
              </a:rPr>
              <a:t>Lookup Columns &gt; Lookup Key 1: DEPTNO</a:t>
            </a:r>
          </a:p>
          <a:p>
            <a:pPr marL="742950" marR="0" lvl="3" indent="-171450" algn="l" defTabSz="914400" rtl="0" eaLnBrk="1" fontAlgn="auto" latinLnBrk="0" hangingPunct="1">
              <a:lnSpc>
                <a:spcPct val="100000"/>
              </a:lnSpc>
              <a:spcBef>
                <a:spcPts val="600"/>
              </a:spcBef>
              <a:spcAft>
                <a:spcPts val="0"/>
              </a:spcAft>
              <a:buClrTx/>
              <a:buSzTx/>
              <a:tabLst/>
              <a:defRPr/>
            </a:pPr>
            <a:r>
              <a:rPr lang="en-IN" sz="900" b="0" i="0" u="none" strike="noStrike" kern="1200" dirty="0">
                <a:solidFill>
                  <a:schemeClr val="tx1"/>
                </a:solidFill>
                <a:effectLst/>
                <a:latin typeface="+mn-lt"/>
                <a:ea typeface="+mn-ea"/>
                <a:cs typeface="+mn-cs"/>
              </a:rPr>
              <a:t>Lookup Columns &gt; Display Column 1: DEPT:DNAME</a:t>
            </a:r>
          </a:p>
          <a:p>
            <a:pPr marL="400050" marR="0" lvl="2" indent="0" algn="l" defTabSz="914400" rtl="0" eaLnBrk="1" fontAlgn="auto" latinLnBrk="0" hangingPunct="1">
              <a:lnSpc>
                <a:spcPct val="100000"/>
              </a:lnSpc>
              <a:spcBef>
                <a:spcPts val="600"/>
              </a:spcBef>
              <a:spcAft>
                <a:spcPts val="0"/>
              </a:spcAft>
              <a:buClrTx/>
              <a:buSzTx/>
              <a:buNone/>
              <a:tabLst/>
              <a:defRPr/>
            </a:pPr>
            <a:r>
              <a:rPr lang="en-IN" sz="900" b="0" i="0" u="none" strike="noStrike" kern="1200" dirty="0">
                <a:solidFill>
                  <a:schemeClr val="tx1"/>
                </a:solidFill>
                <a:effectLst/>
                <a:latin typeface="+mn-lt"/>
                <a:ea typeface="+mn-ea"/>
                <a:cs typeface="+mn-cs"/>
              </a:rPr>
              <a:t>  Accept the remaining defaults and click </a:t>
            </a:r>
            <a:r>
              <a:rPr lang="en-IN" sz="900" b="1" i="0" u="none" strike="noStrike" kern="1200" dirty="0">
                <a:solidFill>
                  <a:schemeClr val="tx1"/>
                </a:solidFill>
                <a:effectLst/>
                <a:latin typeface="+mn-lt"/>
                <a:ea typeface="+mn-ea"/>
                <a:cs typeface="+mn-cs"/>
              </a:rPr>
              <a:t>Add Page</a:t>
            </a:r>
            <a:r>
              <a:rPr lang="en-IN" sz="900" b="0" i="0" u="none" strike="noStrike" kern="1200" dirty="0">
                <a:solidFill>
                  <a:schemeClr val="tx1"/>
                </a:solidFill>
                <a:effectLst/>
                <a:latin typeface="+mn-lt"/>
                <a:ea typeface="+mn-ea"/>
                <a:cs typeface="+mn-cs"/>
              </a:rPr>
              <a:t>.</a:t>
            </a: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  To add additional pages, repeat this step.</a:t>
            </a: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  You can also just create a blank application without any pages and then later use the Create Page Wizard to add pages as required. </a:t>
            </a: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  You learn more about different page types and how to use the Create Page Wizard later in this course.</a:t>
            </a: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In the Create Application wizard, the Home page always displays first and cannot be reordered. You can edit existing pages as follows:</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Change the page order</a:t>
            </a:r>
            <a:r>
              <a:rPr lang="en-IN" sz="1050" b="0" i="0" u="none" strike="noStrike" kern="1200" dirty="0">
                <a:solidFill>
                  <a:schemeClr val="tx1"/>
                </a:solidFill>
                <a:effectLst/>
                <a:latin typeface="+mn-lt"/>
                <a:ea typeface="+mn-ea"/>
                <a:cs typeface="+mn-cs"/>
              </a:rPr>
              <a:t>. To change the order in which pages appear in your application, click and hold the </a:t>
            </a:r>
            <a:r>
              <a:rPr lang="en-IN" sz="1050" b="1" i="0" u="none" strike="noStrike" kern="1200" dirty="0">
                <a:solidFill>
                  <a:schemeClr val="tx1"/>
                </a:solidFill>
                <a:effectLst/>
                <a:latin typeface="+mn-lt"/>
                <a:ea typeface="+mn-ea"/>
                <a:cs typeface="+mn-cs"/>
              </a:rPr>
              <a:t>Drag to reorder page</a:t>
            </a:r>
            <a:r>
              <a:rPr lang="en-IN" sz="1050" b="0" i="0" u="none" strike="noStrike" kern="1200" dirty="0">
                <a:solidFill>
                  <a:schemeClr val="tx1"/>
                </a:solidFill>
                <a:effectLst/>
                <a:latin typeface="+mn-lt"/>
                <a:ea typeface="+mn-ea"/>
                <a:cs typeface="+mn-cs"/>
              </a:rPr>
              <a:t> icon and drag and drop it to a new location in the list.</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Edit a page</a:t>
            </a:r>
            <a:r>
              <a:rPr lang="en-IN" sz="1050" b="0" i="0" u="none" strike="noStrike" kern="1200" dirty="0">
                <a:solidFill>
                  <a:schemeClr val="tx1"/>
                </a:solidFill>
                <a:effectLst/>
                <a:latin typeface="+mn-lt"/>
                <a:ea typeface="+mn-ea"/>
                <a:cs typeface="+mn-cs"/>
              </a:rPr>
              <a:t>. To edit a page click </a:t>
            </a:r>
            <a:r>
              <a:rPr lang="en-IN" sz="1050" b="1" i="0" u="none" strike="noStrike" kern="1200" dirty="0">
                <a:solidFill>
                  <a:schemeClr val="tx1"/>
                </a:solidFill>
                <a:effectLst/>
                <a:latin typeface="+mn-lt"/>
                <a:ea typeface="+mn-ea"/>
                <a:cs typeface="+mn-cs"/>
              </a:rPr>
              <a:t>Edit</a:t>
            </a:r>
            <a:r>
              <a:rPr lang="en-IN" sz="1050" b="0" i="0" u="none" strike="noStrike" kern="1200" dirty="0">
                <a:solidFill>
                  <a:schemeClr val="tx1"/>
                </a:solidFill>
                <a:effectLst/>
                <a:latin typeface="+mn-lt"/>
                <a:ea typeface="+mn-ea"/>
                <a:cs typeface="+mn-cs"/>
              </a:rPr>
              <a:t>. In the dialog, edit the page name, change the icon, specify if the page is a Home Page or Administration Page, or define Page Help</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1" i="0" u="none" strike="noStrike" kern="1200" dirty="0">
                <a:solidFill>
                  <a:schemeClr val="tx1"/>
                </a:solidFill>
                <a:effectLst/>
                <a:latin typeface="+mn-lt"/>
                <a:ea typeface="+mn-ea"/>
                <a:cs typeface="+mn-cs"/>
              </a:rPr>
              <a:t>Delete a page</a:t>
            </a:r>
            <a:r>
              <a:rPr lang="en-IN" sz="1050" b="0" i="0" u="none" strike="noStrike" kern="1200" dirty="0">
                <a:solidFill>
                  <a:schemeClr val="tx1"/>
                </a:solidFill>
                <a:effectLst/>
                <a:latin typeface="+mn-lt"/>
                <a:ea typeface="+mn-ea"/>
                <a:cs typeface="+mn-cs"/>
              </a:rPr>
              <a:t>. To delete a page, click </a:t>
            </a:r>
            <a:r>
              <a:rPr lang="en-IN" sz="1050" b="1" i="0" u="none" strike="noStrike" kern="1200" dirty="0">
                <a:solidFill>
                  <a:schemeClr val="tx1"/>
                </a:solidFill>
                <a:effectLst/>
                <a:latin typeface="+mn-lt"/>
                <a:ea typeface="+mn-ea"/>
                <a:cs typeface="+mn-cs"/>
              </a:rPr>
              <a:t>Edit</a:t>
            </a:r>
            <a:r>
              <a:rPr lang="en-IN" sz="1050" b="0" i="0" u="none" strike="noStrike" kern="1200" dirty="0">
                <a:solidFill>
                  <a:schemeClr val="tx1"/>
                </a:solidFill>
                <a:effectLst/>
                <a:latin typeface="+mn-lt"/>
                <a:ea typeface="+mn-ea"/>
                <a:cs typeface="+mn-cs"/>
              </a:rPr>
              <a:t> and then click </a:t>
            </a:r>
            <a:r>
              <a:rPr lang="en-IN" sz="1050" b="1" i="0" u="none" strike="noStrike" kern="1200" dirty="0">
                <a:solidFill>
                  <a:schemeClr val="tx1"/>
                </a:solidFill>
                <a:effectLst/>
                <a:latin typeface="+mn-lt"/>
                <a:ea typeface="+mn-ea"/>
                <a:cs typeface="+mn-cs"/>
              </a:rPr>
              <a:t>Delete </a:t>
            </a:r>
            <a:r>
              <a:rPr lang="en-IN" sz="1050" b="0" i="0" u="none" strike="noStrike" kern="1200" dirty="0">
                <a:solidFill>
                  <a:schemeClr val="tx1"/>
                </a:solidFill>
                <a:effectLst/>
                <a:latin typeface="+mn-lt"/>
                <a:ea typeface="+mn-ea"/>
                <a:cs typeface="+mn-cs"/>
              </a:rPr>
              <a:t>.</a:t>
            </a:r>
            <a:endParaRPr lang="en-IN" sz="11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None/>
              <a:tabLst/>
              <a:defRPr/>
            </a:pPr>
            <a:br>
              <a:rPr lang="en-IN" sz="1100" b="0" i="0" u="none" strike="noStrike" kern="1200" dirty="0">
                <a:solidFill>
                  <a:schemeClr val="tx1"/>
                </a:solidFill>
                <a:effectLst/>
                <a:latin typeface="+mn-lt"/>
                <a:ea typeface="+mn-ea"/>
                <a:cs typeface="+mn-cs"/>
              </a:rPr>
            </a:br>
            <a:endParaRPr lang="en-US" sz="1250" dirty="0">
              <a:latin typeface="+mn-lt"/>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20972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7"/>
            </a:pPr>
            <a:r>
              <a:rPr lang="en-IN" sz="1050" b="0" i="0" u="none" strike="noStrike" kern="1200" dirty="0">
                <a:solidFill>
                  <a:schemeClr val="tx1"/>
                </a:solidFill>
                <a:effectLst/>
                <a:latin typeface="+mn-lt"/>
                <a:ea typeface="+mn-ea"/>
                <a:cs typeface="+mn-cs"/>
              </a:rPr>
              <a:t>For Features, select features to include with your application.</a:t>
            </a:r>
            <a:br>
              <a:rPr lang="en-IN" sz="1050" b="0" i="0" u="none" strike="noStrike" kern="1200" dirty="0">
                <a:solidFill>
                  <a:schemeClr val="tx1"/>
                </a:solidFill>
                <a:effectLst/>
                <a:latin typeface="+mn-lt"/>
                <a:ea typeface="+mn-ea"/>
                <a:cs typeface="+mn-cs"/>
              </a:rPr>
            </a:br>
            <a:r>
              <a:rPr lang="en-IN" sz="1050" b="1" i="0" u="none" strike="noStrike" kern="1200" dirty="0">
                <a:solidFill>
                  <a:schemeClr val="tx1"/>
                </a:solidFill>
                <a:effectLst/>
                <a:latin typeface="+mn-lt"/>
                <a:ea typeface="+mn-ea"/>
                <a:cs typeface="+mn-cs"/>
              </a:rPr>
              <a:t>Features</a:t>
            </a:r>
            <a:r>
              <a:rPr lang="en-IN" sz="1050" b="0" i="0" u="none" strike="noStrike" kern="1200" dirty="0">
                <a:solidFill>
                  <a:schemeClr val="tx1"/>
                </a:solidFill>
                <a:effectLst/>
                <a:latin typeface="+mn-lt"/>
                <a:ea typeface="+mn-ea"/>
                <a:cs typeface="+mn-cs"/>
              </a:rPr>
              <a:t> provide application-level functionality and can only be added once per application. Available features include an Application About page, role-based user authentication, end user activity reports, configuration options to enable or disable specific functionality, a feedback mechanism to gather end users comment, and a Customize button to enable end users to choose their own theme style.</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In the slide example, you want to include all of the features in your application. Click </a:t>
            </a:r>
            <a:r>
              <a:rPr lang="en-IN" sz="1050" b="1" i="0" u="none" strike="noStrike" kern="1200" dirty="0">
                <a:solidFill>
                  <a:schemeClr val="tx1"/>
                </a:solidFill>
                <a:effectLst/>
                <a:latin typeface="+mn-lt"/>
                <a:ea typeface="+mn-ea"/>
                <a:cs typeface="+mn-cs"/>
              </a:rPr>
              <a:t>Check All</a:t>
            </a:r>
            <a:r>
              <a:rPr lang="en-IN" sz="1050" b="0" i="0" u="none" strike="noStrike" kern="1200" dirty="0">
                <a:solidFill>
                  <a:schemeClr val="tx1"/>
                </a:solidFill>
                <a:effectLst/>
                <a:latin typeface="+mn-lt"/>
                <a:ea typeface="+mn-ea"/>
                <a:cs typeface="+mn-cs"/>
              </a:rPr>
              <a:t>.</a:t>
            </a:r>
            <a:br>
              <a:rPr lang="en-IN" sz="1050" b="0" i="0" u="none" strike="noStrike" kern="1200" dirty="0">
                <a:solidFill>
                  <a:schemeClr val="tx1"/>
                </a:solidFill>
                <a:effectLst/>
                <a:latin typeface="+mn-lt"/>
                <a:ea typeface="+mn-ea"/>
                <a:cs typeface="+mn-cs"/>
              </a:rPr>
            </a:b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Then, you configure </a:t>
            </a:r>
            <a:r>
              <a:rPr lang="en-IN" sz="1050" b="1" i="0" u="none" strike="noStrike" kern="1200" dirty="0">
                <a:solidFill>
                  <a:schemeClr val="tx1"/>
                </a:solidFill>
                <a:effectLst/>
                <a:latin typeface="+mn-lt"/>
                <a:ea typeface="+mn-ea"/>
                <a:cs typeface="+mn-cs"/>
              </a:rPr>
              <a:t>Settings</a:t>
            </a:r>
            <a:r>
              <a:rPr lang="en-IN" sz="1050" b="0" i="0" u="none" strike="noStrike" kern="1200" dirty="0">
                <a:solidFill>
                  <a:schemeClr val="tx1"/>
                </a:solidFill>
                <a:effectLst/>
                <a:latin typeface="+mn-lt"/>
                <a:ea typeface="+mn-ea"/>
                <a:cs typeface="+mn-cs"/>
              </a:rPr>
              <a:t>. Settings are used in the generation of the application and include the application ID, the database schema, Advanced Settings (such as the application definition, security, and globalization attributes), and application authentication.</a:t>
            </a:r>
            <a:br>
              <a:rPr lang="en-IN" sz="1050" b="0" i="0" u="none" strike="noStrike" kern="1200" dirty="0">
                <a:solidFill>
                  <a:schemeClr val="tx1"/>
                </a:solidFill>
                <a:effectLst/>
                <a:latin typeface="+mn-lt"/>
                <a:ea typeface="+mn-ea"/>
                <a:cs typeface="+mn-cs"/>
              </a:rPr>
            </a:br>
            <a:endParaRPr lang="en-IN" sz="1050" b="0" i="0" u="none" strike="noStrike" kern="1200" dirty="0">
              <a:solidFill>
                <a:schemeClr val="tx1"/>
              </a:solidFill>
              <a:effectLst/>
              <a:latin typeface="+mn-lt"/>
              <a:ea typeface="+mn-ea"/>
              <a:cs typeface="+mn-cs"/>
            </a:endParaRPr>
          </a:p>
          <a:p>
            <a:pPr marL="114300" lvl="1" indent="0">
              <a:buNone/>
            </a:pPr>
            <a:r>
              <a:rPr lang="en-IN" sz="1000" b="0" i="0" u="none" strike="noStrike" kern="1200" dirty="0">
                <a:solidFill>
                  <a:schemeClr val="tx1"/>
                </a:solidFill>
                <a:effectLst/>
                <a:latin typeface="+mn-lt"/>
                <a:ea typeface="+mn-ea"/>
                <a:cs typeface="+mn-cs"/>
              </a:rPr>
              <a:t>       </a:t>
            </a:r>
            <a:r>
              <a:rPr lang="en-IN" sz="1050" b="0" i="0" u="none" strike="noStrike" kern="1200" dirty="0">
                <a:solidFill>
                  <a:schemeClr val="tx1"/>
                </a:solidFill>
                <a:effectLst/>
                <a:latin typeface="+mn-lt"/>
                <a:ea typeface="+mn-ea"/>
                <a:cs typeface="+mn-cs"/>
              </a:rPr>
              <a:t>For Settings:</a:t>
            </a:r>
          </a:p>
          <a:p>
            <a:pPr lvl="3"/>
            <a:r>
              <a:rPr lang="en-IN" sz="900" b="1" i="0" u="none" strike="noStrike" kern="1200" dirty="0">
                <a:solidFill>
                  <a:schemeClr val="tx1"/>
                </a:solidFill>
                <a:effectLst/>
                <a:latin typeface="+mn-lt"/>
                <a:ea typeface="+mn-ea"/>
                <a:cs typeface="+mn-cs"/>
              </a:rPr>
              <a:t>Application ID</a:t>
            </a:r>
            <a:r>
              <a:rPr lang="en-IN" sz="900" b="0" i="0" u="none" strike="noStrike" kern="1200" dirty="0">
                <a:solidFill>
                  <a:schemeClr val="tx1"/>
                </a:solidFill>
                <a:effectLst/>
                <a:latin typeface="+mn-lt"/>
                <a:ea typeface="+mn-ea"/>
                <a:cs typeface="+mn-cs"/>
              </a:rPr>
              <a:t> - Enter a unique, numeric identifier for your application. This field contains an automatically generated identifier by default. Application IDs between 3000 to 9000 are reserved for internal use by Oracle Application Express.</a:t>
            </a:r>
          </a:p>
          <a:p>
            <a:pPr lvl="3"/>
            <a:r>
              <a:rPr lang="en-IN" sz="900" b="1" i="0" u="none" strike="noStrike" kern="1200" dirty="0">
                <a:solidFill>
                  <a:schemeClr val="tx1"/>
                </a:solidFill>
                <a:effectLst/>
                <a:latin typeface="+mn-lt"/>
                <a:ea typeface="+mn-ea"/>
                <a:cs typeface="+mn-cs"/>
              </a:rPr>
              <a:t>Schema</a:t>
            </a:r>
            <a:r>
              <a:rPr lang="en-IN" sz="900" b="0" i="0" u="none" strike="noStrike" kern="1200" dirty="0">
                <a:solidFill>
                  <a:schemeClr val="tx1"/>
                </a:solidFill>
                <a:effectLst/>
                <a:latin typeface="+mn-lt"/>
                <a:ea typeface="+mn-ea"/>
                <a:cs typeface="+mn-cs"/>
              </a:rPr>
              <a:t> - Select the database schema which stores the database objects you want to use in this application. Each application obtains its privileges by parsing all SQL as a specific database schema. </a:t>
            </a:r>
          </a:p>
          <a:p>
            <a:pPr lvl="3"/>
            <a:r>
              <a:rPr lang="en-IN" sz="900" b="1" i="0" u="none" strike="noStrike" kern="1200" dirty="0">
                <a:solidFill>
                  <a:schemeClr val="tx1"/>
                </a:solidFill>
                <a:effectLst/>
                <a:latin typeface="+mn-lt"/>
                <a:ea typeface="+mn-ea"/>
                <a:cs typeface="+mn-cs"/>
              </a:rPr>
              <a:t>Languages</a:t>
            </a:r>
            <a:r>
              <a:rPr lang="en-IN" sz="900" b="0" i="0" u="none" strike="noStrike" kern="1200" dirty="0">
                <a:solidFill>
                  <a:schemeClr val="tx1"/>
                </a:solidFill>
                <a:effectLst/>
                <a:latin typeface="+mn-lt"/>
                <a:ea typeface="+mn-ea"/>
                <a:cs typeface="+mn-cs"/>
              </a:rPr>
              <a:t> - The primary language used in the app. To change the primary language, click the </a:t>
            </a:r>
            <a:r>
              <a:rPr lang="en-IN" sz="900" b="1" i="0" u="none" strike="noStrike" kern="1200" dirty="0">
                <a:solidFill>
                  <a:schemeClr val="tx1"/>
                </a:solidFill>
                <a:effectLst/>
                <a:latin typeface="+mn-lt"/>
                <a:ea typeface="+mn-ea"/>
                <a:cs typeface="+mn-cs"/>
              </a:rPr>
              <a:t>Select Languages</a:t>
            </a:r>
            <a:r>
              <a:rPr lang="en-IN" sz="900" b="0" i="0" u="none" strike="noStrike" kern="1200" dirty="0">
                <a:solidFill>
                  <a:schemeClr val="tx1"/>
                </a:solidFill>
                <a:effectLst/>
                <a:latin typeface="+mn-lt"/>
                <a:ea typeface="+mn-ea"/>
                <a:cs typeface="+mn-cs"/>
              </a:rPr>
              <a:t> icon.</a:t>
            </a:r>
          </a:p>
          <a:p>
            <a:pPr lvl="3"/>
            <a:r>
              <a:rPr lang="en-IN" sz="900" b="1" i="0" u="none" strike="noStrike" kern="1200" dirty="0">
                <a:solidFill>
                  <a:schemeClr val="tx1"/>
                </a:solidFill>
                <a:effectLst/>
                <a:latin typeface="+mn-lt"/>
                <a:ea typeface="+mn-ea"/>
                <a:cs typeface="+mn-cs"/>
              </a:rPr>
              <a:t>Authentication</a:t>
            </a:r>
            <a:r>
              <a:rPr lang="en-IN" sz="900" b="0" i="0" u="none" strike="noStrike" kern="1200" dirty="0">
                <a:solidFill>
                  <a:schemeClr val="tx1"/>
                </a:solidFill>
                <a:effectLst/>
                <a:latin typeface="+mn-lt"/>
                <a:ea typeface="+mn-ea"/>
                <a:cs typeface="+mn-cs"/>
              </a:rPr>
              <a:t> - Select how you want users to authenticate into your application..</a:t>
            </a:r>
          </a:p>
          <a:p>
            <a:pPr lvl="3"/>
            <a:r>
              <a:rPr lang="en-IN" sz="900" b="1" i="0" u="none" strike="noStrike" kern="1200" dirty="0">
                <a:solidFill>
                  <a:schemeClr val="tx1"/>
                </a:solidFill>
                <a:effectLst/>
                <a:latin typeface="+mn-lt"/>
                <a:ea typeface="+mn-ea"/>
                <a:cs typeface="+mn-cs"/>
              </a:rPr>
              <a:t>Advanced Settings </a:t>
            </a:r>
            <a:r>
              <a:rPr lang="en-IN" sz="900" b="0" i="0" u="none" strike="noStrike" kern="1200" dirty="0">
                <a:solidFill>
                  <a:schemeClr val="tx1"/>
                </a:solidFill>
                <a:effectLst/>
                <a:latin typeface="+mn-lt"/>
                <a:ea typeface="+mn-ea"/>
                <a:cs typeface="+mn-cs"/>
              </a:rPr>
              <a:t>- Click the icon adjacent to the Advanced Settings to edit the application definition settings and preferences and security and globalization attributes.</a:t>
            </a:r>
          </a:p>
          <a:p>
            <a:pPr lvl="3"/>
            <a:r>
              <a:rPr lang="en-IN" sz="900" b="1" i="0" u="none" strike="noStrike" kern="1200" dirty="0">
                <a:solidFill>
                  <a:schemeClr val="tx1"/>
                </a:solidFill>
                <a:effectLst/>
                <a:latin typeface="+mn-lt"/>
                <a:ea typeface="+mn-ea"/>
                <a:cs typeface="+mn-cs"/>
              </a:rPr>
              <a:t>User Interface Defaults </a:t>
            </a:r>
            <a:r>
              <a:rPr lang="en-IN" sz="900" b="0" i="0" u="none" strike="noStrike" kern="1200" dirty="0">
                <a:solidFill>
                  <a:schemeClr val="tx1"/>
                </a:solidFill>
                <a:effectLst/>
                <a:latin typeface="+mn-lt"/>
                <a:ea typeface="+mn-ea"/>
                <a:cs typeface="+mn-cs"/>
              </a:rPr>
              <a:t>- Click the icon to apply User Interface Defaults to this application.</a:t>
            </a: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In the slide example, you accept the defaults for Settings.</a:t>
            </a: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Click </a:t>
            </a:r>
            <a:r>
              <a:rPr lang="en-IN" sz="900" b="1" i="0" u="none" strike="noStrike" kern="1200" dirty="0">
                <a:solidFill>
                  <a:schemeClr val="tx1"/>
                </a:solidFill>
                <a:effectLst/>
                <a:latin typeface="+mn-lt"/>
                <a:ea typeface="+mn-ea"/>
                <a:cs typeface="+mn-cs"/>
              </a:rPr>
              <a:t>Create Application</a:t>
            </a:r>
            <a:r>
              <a:rPr lang="en-IN" sz="900" b="0" i="0" u="none" strike="noStrike" kern="1200" dirty="0">
                <a:solidFill>
                  <a:schemeClr val="tx1"/>
                </a:solidFill>
                <a:effectLst/>
                <a:latin typeface="+mn-lt"/>
                <a:ea typeface="+mn-ea"/>
                <a:cs typeface="+mn-cs"/>
              </a:rPr>
              <a:t>.</a:t>
            </a:r>
            <a:endParaRPr lang="en-US" sz="90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001914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9"/>
              <a:tabLst/>
              <a:defRPr/>
            </a:pPr>
            <a:r>
              <a:rPr lang="en-US" sz="1050" dirty="0">
                <a:latin typeface="+mn-lt"/>
                <a:cs typeface="Arial" pitchFamily="34" charset="0"/>
              </a:rPr>
              <a:t>Now, you see the Application home page. Click </a:t>
            </a:r>
            <a:r>
              <a:rPr lang="en-US" sz="1050" b="1" dirty="0">
                <a:latin typeface="+mn-lt"/>
                <a:cs typeface="Arial" pitchFamily="34" charset="0"/>
              </a:rPr>
              <a:t>Run Application</a:t>
            </a:r>
            <a:r>
              <a:rPr lang="en-US" sz="1050" dirty="0">
                <a:latin typeface="+mn-lt"/>
                <a:cs typeface="Arial" pitchFamily="34" charset="0"/>
              </a:rPr>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9"/>
              <a:tabLst/>
              <a:defRPr/>
            </a:pPr>
            <a:r>
              <a:rPr lang="en-US" sz="1050" dirty="0">
                <a:latin typeface="+mn-lt"/>
                <a:cs typeface="Arial" pitchFamily="34" charset="0"/>
              </a:rPr>
              <a:t> </a:t>
            </a:r>
            <a:r>
              <a:rPr lang="en-US" sz="1050" dirty="0">
                <a:latin typeface="Arial" charset="0"/>
              </a:rPr>
              <a:t>In the slide example, you have chosen the Application Express authentication scheme. Therefore, the Login page appears. </a:t>
            </a:r>
            <a:br>
              <a:rPr lang="en-US" sz="1050" dirty="0">
                <a:latin typeface="Arial" charset="0"/>
              </a:rPr>
            </a:br>
            <a:r>
              <a:rPr lang="en-US" sz="1050" dirty="0">
                <a:latin typeface="Arial" charset="0"/>
              </a:rPr>
              <a:t>Enter your workspace username and password, and then click </a:t>
            </a:r>
            <a:r>
              <a:rPr lang="en-US" sz="1050" b="1" dirty="0">
                <a:latin typeface="Arial" charset="0"/>
              </a:rPr>
              <a:t>Sign In</a:t>
            </a:r>
            <a:r>
              <a:rPr lang="en-US" sz="1050" dirty="0">
                <a:latin typeface="Arial" charset="0"/>
              </a:rPr>
              <a:t> to log in to your application.</a:t>
            </a:r>
            <a:br>
              <a:rPr lang="en-US" sz="1050" dirty="0">
                <a:latin typeface="+mn-lt"/>
                <a:cs typeface="Arial" pitchFamily="34" charset="0"/>
              </a:rPr>
            </a:br>
            <a:endParaRPr lang="en-IN" sz="1050" b="0" i="0" u="none" strike="noStrike" kern="1200" dirty="0">
              <a:solidFill>
                <a:schemeClr val="tx1"/>
              </a:solidFill>
              <a:effectLst/>
              <a:latin typeface="+mn-lt"/>
              <a:ea typeface="+mn-ea"/>
              <a:cs typeface="+mn-cs"/>
            </a:endParaRPr>
          </a:p>
          <a:p>
            <a:pPr marL="400050" marR="0" lvl="2" indent="0" algn="l" defTabSz="914400" rtl="0" eaLnBrk="1" fontAlgn="auto" latinLnBrk="0" hangingPunct="1">
              <a:lnSpc>
                <a:spcPct val="100000"/>
              </a:lnSpc>
              <a:spcBef>
                <a:spcPts val="600"/>
              </a:spcBef>
              <a:spcAft>
                <a:spcPts val="0"/>
              </a:spcAft>
              <a:buClrTx/>
              <a:buSzTx/>
              <a:buFont typeface="+mj-lt"/>
              <a:buNone/>
              <a:tabLst/>
              <a:defRPr/>
            </a:pP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838826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The slide example shows the Employee Details App home page. In the navigation menu, click </a:t>
            </a:r>
            <a:r>
              <a:rPr lang="en-IN" sz="1100" b="1" i="0" u="none" strike="noStrike" kern="1200" dirty="0">
                <a:solidFill>
                  <a:schemeClr val="tx1"/>
                </a:solidFill>
                <a:effectLst/>
                <a:latin typeface="+mn-lt"/>
                <a:ea typeface="+mn-ea"/>
                <a:cs typeface="+mn-cs"/>
              </a:rPr>
              <a:t>Employees Report </a:t>
            </a:r>
            <a:r>
              <a:rPr lang="en-IN" sz="1100" b="0" i="0" u="none" strike="noStrike" kern="1200" dirty="0">
                <a:solidFill>
                  <a:schemeClr val="tx1"/>
                </a:solidFill>
                <a:effectLst/>
                <a:latin typeface="+mn-lt"/>
                <a:ea typeface="+mn-ea"/>
                <a:cs typeface="+mn-cs"/>
              </a:rPr>
              <a:t>and the interactive report is displayed.</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236673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The slide shows the steps involved in creating an app from a file.</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Navigate to App Builder and click </a:t>
            </a:r>
            <a:r>
              <a:rPr lang="en-IN" sz="1050" b="1" i="0" u="none" strike="noStrike" kern="1200" dirty="0">
                <a:solidFill>
                  <a:schemeClr val="tx1"/>
                </a:solidFill>
                <a:effectLst/>
                <a:latin typeface="+mn-lt"/>
                <a:ea typeface="+mn-ea"/>
                <a:cs typeface="+mn-cs"/>
              </a:rPr>
              <a:t>Create</a:t>
            </a:r>
            <a:r>
              <a:rPr lang="en-IN" sz="1050" b="0" i="0" u="none" strike="noStrike" kern="1200" dirty="0">
                <a:solidFill>
                  <a:schemeClr val="tx1"/>
                </a:solidFill>
                <a:effectLst/>
                <a:latin typeface="+mn-lt"/>
                <a:ea typeface="+mn-ea"/>
                <a:cs typeface="+mn-cs"/>
              </a:rPr>
              <a:t>. </a:t>
            </a:r>
            <a:br>
              <a:rPr lang="en-IN" sz="1050" b="0" i="0" u="none" strike="noStrike" kern="1200" dirty="0">
                <a:solidFill>
                  <a:schemeClr val="tx1"/>
                </a:solidFill>
                <a:effectLst/>
                <a:latin typeface="+mn-lt"/>
                <a:ea typeface="+mn-ea"/>
                <a:cs typeface="+mn-cs"/>
              </a:rPr>
            </a:br>
            <a:r>
              <a:rPr lang="en-IN" sz="1050" b="1" i="0" u="none" strike="noStrike" kern="1200" dirty="0">
                <a:solidFill>
                  <a:schemeClr val="tx1"/>
                </a:solidFill>
                <a:effectLst/>
                <a:latin typeface="+mn-lt"/>
                <a:ea typeface="+mn-ea"/>
                <a:cs typeface="+mn-cs"/>
              </a:rPr>
              <a:t>Note</a:t>
            </a:r>
            <a:r>
              <a:rPr lang="en-IN" sz="1050" b="0" i="0" u="none" strike="noStrike" kern="1200" dirty="0">
                <a:solidFill>
                  <a:schemeClr val="tx1"/>
                </a:solidFill>
                <a:effectLst/>
                <a:latin typeface="+mn-lt"/>
                <a:ea typeface="+mn-ea"/>
                <a:cs typeface="+mn-cs"/>
              </a:rPr>
              <a:t>: If this is the first app in your Workspace, you see the Create a New App button under Get Started Now.</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From a File</a:t>
            </a:r>
            <a:r>
              <a:rPr lang="en-IN" sz="105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600"/>
              </a:spcBef>
              <a:spcAft>
                <a:spcPts val="0"/>
              </a:spcAft>
              <a:buClrTx/>
              <a:buSzTx/>
              <a:buFont typeface="+mj-lt"/>
              <a:buNone/>
              <a:tabLst/>
              <a:defRPr/>
            </a:pPr>
            <a:br>
              <a:rPr lang="en-IN" sz="1100" b="0" i="0" u="none" strike="noStrike" kern="1200" dirty="0">
                <a:solidFill>
                  <a:schemeClr val="tx1"/>
                </a:solidFill>
                <a:effectLst/>
                <a:latin typeface="+mn-lt"/>
                <a:ea typeface="+mn-ea"/>
                <a:cs typeface="+mn-cs"/>
              </a:rPr>
            </a:br>
            <a:r>
              <a:rPr lang="en-IN" sz="1150" b="0" i="0" u="none" strike="noStrike" kern="1200" dirty="0">
                <a:solidFill>
                  <a:schemeClr val="tx1"/>
                </a:solidFill>
                <a:effectLst/>
                <a:latin typeface="+mn-lt"/>
                <a:ea typeface="+mn-ea"/>
                <a:cs typeface="+mn-cs"/>
              </a:rPr>
              <a:t>Oracle APEX allows you to upload a CSV, XLSX, XML, TXT, or JSON file and create an application. You can also copy and paste CSV data and then create your application.</a:t>
            </a:r>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You can invoke the Load Data wizard by either of the following two ways:</a:t>
            </a:r>
          </a:p>
          <a:p>
            <a:pPr marL="400050" marR="0" lvl="1"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dirty="0">
                <a:solidFill>
                  <a:schemeClr val="tx1"/>
                </a:solidFill>
                <a:effectLst/>
                <a:latin typeface="+mn-lt"/>
                <a:ea typeface="+mn-ea"/>
                <a:cs typeface="+mn-cs"/>
              </a:rPr>
              <a:t>Navigate to App Builder and perform the following steps:</a:t>
            </a:r>
          </a:p>
          <a:p>
            <a:pPr marL="6286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900" b="0" i="0" u="none" strike="noStrike" kern="1200" dirty="0">
                <a:solidFill>
                  <a:schemeClr val="tx1"/>
                </a:solidFill>
                <a:effectLst/>
                <a:latin typeface="+mn-lt"/>
                <a:ea typeface="+mn-ea"/>
                <a:cs typeface="+mn-cs"/>
              </a:rPr>
              <a:t>Click </a:t>
            </a:r>
            <a:r>
              <a:rPr lang="en-IN" sz="900" b="1" i="0" u="none" strike="noStrike" kern="1200" dirty="0">
                <a:solidFill>
                  <a:schemeClr val="tx1"/>
                </a:solidFill>
                <a:effectLst/>
                <a:latin typeface="+mn-lt"/>
                <a:ea typeface="+mn-ea"/>
                <a:cs typeface="+mn-cs"/>
              </a:rPr>
              <a:t>Create</a:t>
            </a:r>
            <a:r>
              <a:rPr lang="en-IN" sz="900" b="0" i="0" u="none" strike="noStrike" kern="1200" dirty="0">
                <a:solidFill>
                  <a:schemeClr val="tx1"/>
                </a:solidFill>
                <a:effectLst/>
                <a:latin typeface="+mn-lt"/>
                <a:ea typeface="+mn-ea"/>
                <a:cs typeface="+mn-cs"/>
              </a:rPr>
              <a:t>.</a:t>
            </a:r>
          </a:p>
          <a:p>
            <a:pPr marL="6286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900" b="0" i="0" u="none" strike="noStrike" kern="1200" dirty="0">
                <a:solidFill>
                  <a:schemeClr val="tx1"/>
                </a:solidFill>
                <a:effectLst/>
                <a:latin typeface="+mn-lt"/>
                <a:ea typeface="+mn-ea"/>
                <a:cs typeface="+mn-cs"/>
              </a:rPr>
              <a:t>Click </a:t>
            </a:r>
            <a:r>
              <a:rPr lang="en-IN" sz="900" b="1" i="0" u="none" strike="noStrike" kern="1200" dirty="0">
                <a:solidFill>
                  <a:schemeClr val="tx1"/>
                </a:solidFill>
                <a:effectLst/>
                <a:latin typeface="+mn-lt"/>
                <a:ea typeface="+mn-ea"/>
                <a:cs typeface="+mn-cs"/>
              </a:rPr>
              <a:t>From a File</a:t>
            </a:r>
            <a:r>
              <a:rPr lang="en-IN" sz="900" b="0" i="0" u="none" strike="noStrike" kern="1200" dirty="0">
                <a:solidFill>
                  <a:schemeClr val="tx1"/>
                </a:solidFill>
                <a:effectLst/>
                <a:latin typeface="+mn-lt"/>
                <a:ea typeface="+mn-ea"/>
                <a:cs typeface="+mn-cs"/>
              </a:rPr>
              <a:t>.</a:t>
            </a:r>
          </a:p>
          <a:p>
            <a:pPr marL="457200" marR="0" lvl="1" indent="-228600" algn="l" defTabSz="914400" rtl="0" eaLnBrk="1" fontAlgn="auto" latinLnBrk="0" hangingPunct="1">
              <a:lnSpc>
                <a:spcPct val="100000"/>
              </a:lnSpc>
              <a:spcBef>
                <a:spcPts val="600"/>
              </a:spcBef>
              <a:spcAft>
                <a:spcPts val="0"/>
              </a:spcAft>
              <a:buClrTx/>
              <a:buSzTx/>
              <a:tabLst/>
              <a:defRPr/>
            </a:pPr>
            <a:r>
              <a:rPr lang="en-IN" sz="1050" b="0" i="0" u="none" strike="noStrike" kern="1200" dirty="0">
                <a:solidFill>
                  <a:schemeClr val="tx1"/>
                </a:solidFill>
                <a:effectLst/>
                <a:latin typeface="+mn-lt"/>
                <a:ea typeface="+mn-ea"/>
                <a:cs typeface="+mn-cs"/>
              </a:rPr>
              <a:t>Navigate to </a:t>
            </a:r>
            <a:r>
              <a:rPr lang="en-IN" sz="1050" b="1" i="0" u="none" strike="noStrike" kern="1200" dirty="0">
                <a:solidFill>
                  <a:schemeClr val="tx1"/>
                </a:solidFill>
                <a:effectLst/>
                <a:latin typeface="+mn-lt"/>
                <a:ea typeface="+mn-ea"/>
                <a:cs typeface="+mn-cs"/>
              </a:rPr>
              <a:t>SQL Workshop &gt; Utilities </a:t>
            </a:r>
            <a:r>
              <a:rPr lang="en-IN" sz="1050" b="0" i="0" u="none" strike="noStrike" kern="1200" dirty="0">
                <a:solidFill>
                  <a:schemeClr val="tx1"/>
                </a:solidFill>
                <a:effectLst/>
                <a:latin typeface="+mn-lt"/>
                <a:ea typeface="+mn-ea"/>
                <a:cs typeface="+mn-cs"/>
              </a:rPr>
              <a:t>and then select </a:t>
            </a:r>
            <a:r>
              <a:rPr lang="en-IN" sz="1050" b="1" i="0" u="none" strike="noStrike" kern="1200" dirty="0">
                <a:solidFill>
                  <a:schemeClr val="tx1"/>
                </a:solidFill>
                <a:effectLst/>
                <a:latin typeface="+mn-lt"/>
                <a:ea typeface="+mn-ea"/>
                <a:cs typeface="+mn-cs"/>
              </a:rPr>
              <a:t>Data Workshop</a:t>
            </a:r>
            <a:r>
              <a:rPr lang="en-IN" sz="1050" b="0" i="0" u="none" strike="noStrike" kern="1200" dirty="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600"/>
              </a:spcBef>
              <a:spcAft>
                <a:spcPts val="0"/>
              </a:spcAft>
              <a:buClrTx/>
              <a:buSzTx/>
              <a:tabLst/>
              <a:defRPr/>
            </a:pPr>
            <a:br>
              <a:rPr lang="en-IN" sz="1100" b="0" i="0" u="none" strike="noStrike" kern="1200" dirty="0">
                <a:solidFill>
                  <a:schemeClr val="tx1"/>
                </a:solidFill>
                <a:effectLst/>
                <a:latin typeface="+mn-lt"/>
                <a:ea typeface="+mn-ea"/>
                <a:cs typeface="+mn-cs"/>
              </a:rPr>
            </a:br>
            <a:br>
              <a:rPr lang="en-IN" sz="1100" b="0" i="0" u="none" strike="noStrike" kern="1200" dirty="0">
                <a:solidFill>
                  <a:schemeClr val="tx1"/>
                </a:solidFill>
                <a:effectLst/>
                <a:latin typeface="+mn-lt"/>
                <a:ea typeface="+mn-ea"/>
                <a:cs typeface="+mn-cs"/>
              </a:rPr>
            </a:br>
            <a:endParaRPr lang="en-IN" sz="11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855199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The Load Data Wizard appears with the Upload a File tab selected. On the Load Data , you can choose to:</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Upload a File</a:t>
            </a:r>
            <a:r>
              <a:rPr lang="en-IN" sz="1050" b="0" i="0" u="none" strike="noStrike" kern="1200" dirty="0">
                <a:solidFill>
                  <a:schemeClr val="tx1"/>
                </a:solidFill>
                <a:effectLst/>
                <a:latin typeface="+mn-lt"/>
                <a:ea typeface="+mn-ea"/>
                <a:cs typeface="+mn-cs"/>
              </a:rPr>
              <a:t>. Select this option to load data from a CSV, XLSX, XML, TXT or JSON file.</a:t>
            </a:r>
          </a:p>
          <a:p>
            <a:pPr marL="400050" lvl="1" indent="-171450">
              <a:buFont typeface="Arial" panose="020B0604020202020204" pitchFamily="34" charset="0"/>
              <a:buChar char="•"/>
            </a:pPr>
            <a:r>
              <a:rPr lang="en-IN" sz="1050" b="1" i="0" u="none" strike="noStrike" kern="1200" dirty="0">
                <a:solidFill>
                  <a:schemeClr val="tx1"/>
                </a:solidFill>
                <a:effectLst/>
                <a:latin typeface="+mn-lt"/>
                <a:ea typeface="+mn-ea"/>
                <a:cs typeface="+mn-cs"/>
              </a:rPr>
              <a:t>Copy and Paste</a:t>
            </a:r>
            <a:r>
              <a:rPr lang="en-IN" sz="1050" b="0" i="0" u="none" strike="noStrike" kern="1200" dirty="0">
                <a:solidFill>
                  <a:schemeClr val="tx1"/>
                </a:solidFill>
                <a:effectLst/>
                <a:latin typeface="+mn-lt"/>
                <a:ea typeface="+mn-ea"/>
                <a:cs typeface="+mn-cs"/>
              </a:rPr>
              <a:t>. Select this option to copy and paste column delimited data. You have the option of selecting a sample data set from the </a:t>
            </a:r>
            <a:r>
              <a:rPr lang="en-IN" sz="1050" b="1" i="0" u="none" strike="noStrike" kern="1200" dirty="0">
                <a:solidFill>
                  <a:schemeClr val="tx1"/>
                </a:solidFill>
                <a:effectLst/>
                <a:latin typeface="+mn-lt"/>
                <a:ea typeface="+mn-ea"/>
                <a:cs typeface="+mn-cs"/>
              </a:rPr>
              <a:t>Select Sample</a:t>
            </a:r>
            <a:r>
              <a:rPr lang="en-IN" sz="1050" b="0" i="0" u="none" strike="noStrike" kern="1200" dirty="0">
                <a:solidFill>
                  <a:schemeClr val="tx1"/>
                </a:solidFill>
                <a:effectLst/>
                <a:latin typeface="+mn-lt"/>
                <a:ea typeface="+mn-ea"/>
                <a:cs typeface="+mn-cs"/>
              </a:rPr>
              <a:t> list.</a:t>
            </a:r>
          </a:p>
          <a:p>
            <a:r>
              <a:rPr lang="en-IN" sz="1100" b="0" i="0" u="none" strike="noStrike" kern="1200" dirty="0">
                <a:solidFill>
                  <a:schemeClr val="tx1"/>
                </a:solidFill>
                <a:effectLst/>
                <a:latin typeface="+mn-lt"/>
                <a:ea typeface="+mn-ea"/>
                <a:cs typeface="+mn-cs"/>
              </a:rPr>
              <a:t>Once you load data into the database table, the wizard provides an option to Continue to the Create Application Wizard. When you continue, a report with form and dashboard pages based on the new table display under </a:t>
            </a:r>
            <a:r>
              <a:rPr lang="en-IN" sz="1100" b="1" i="0" u="none" strike="noStrike" kern="1200" dirty="0">
                <a:solidFill>
                  <a:schemeClr val="tx1"/>
                </a:solidFill>
                <a:effectLst/>
                <a:latin typeface="+mn-lt"/>
                <a:ea typeface="+mn-ea"/>
                <a:cs typeface="+mn-cs"/>
              </a:rPr>
              <a:t>Pages</a:t>
            </a:r>
            <a:r>
              <a:rPr lang="en-IN" sz="1100" b="0" i="0" u="none" strike="noStrike" kern="1200" dirty="0">
                <a:solidFill>
                  <a:schemeClr val="tx1"/>
                </a:solidFill>
                <a:effectLst/>
                <a:latin typeface="+mn-lt"/>
                <a:ea typeface="+mn-ea"/>
                <a:cs typeface="+mn-cs"/>
              </a:rPr>
              <a:t>. You then finish the application creation process by naming the application.</a:t>
            </a: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In the </a:t>
            </a:r>
            <a:r>
              <a:rPr lang="en-IN" sz="1100" b="1" i="0" u="none" strike="noStrike" kern="1200" dirty="0">
                <a:solidFill>
                  <a:schemeClr val="tx1"/>
                </a:solidFill>
                <a:effectLst/>
                <a:latin typeface="+mn-lt"/>
                <a:ea typeface="+mn-ea"/>
                <a:cs typeface="+mn-cs"/>
              </a:rPr>
              <a:t>Upload a File</a:t>
            </a:r>
            <a:r>
              <a:rPr lang="en-IN" sz="1100" b="0" i="0" u="none" strike="noStrike" kern="1200" dirty="0">
                <a:solidFill>
                  <a:schemeClr val="tx1"/>
                </a:solidFill>
                <a:effectLst/>
                <a:latin typeface="+mn-lt"/>
                <a:ea typeface="+mn-ea"/>
                <a:cs typeface="+mn-cs"/>
              </a:rPr>
              <a:t> tab, you have two options: </a:t>
            </a:r>
            <a:r>
              <a:rPr lang="en-IN" sz="1100" b="1" i="0" u="none" strike="noStrike" kern="1200" dirty="0">
                <a:solidFill>
                  <a:schemeClr val="tx1"/>
                </a:solidFill>
                <a:effectLst/>
                <a:latin typeface="+mn-lt"/>
                <a:ea typeface="+mn-ea"/>
                <a:cs typeface="+mn-cs"/>
              </a:rPr>
              <a:t>Drag and Drop</a:t>
            </a:r>
            <a:r>
              <a:rPr lang="en-IN" sz="1100" b="0" i="0" u="none" strike="noStrike" kern="1200" dirty="0">
                <a:solidFill>
                  <a:schemeClr val="tx1"/>
                </a:solidFill>
                <a:effectLst/>
                <a:latin typeface="+mn-lt"/>
                <a:ea typeface="+mn-ea"/>
                <a:cs typeface="+mn-cs"/>
              </a:rPr>
              <a:t> - Drag and drop the file to the region in the centre of the page.</a:t>
            </a:r>
          </a:p>
          <a:p>
            <a:r>
              <a:rPr lang="en-IN" sz="1100" b="1" i="0" u="none" strike="noStrike" kern="1200" dirty="0">
                <a:solidFill>
                  <a:schemeClr val="tx1"/>
                </a:solidFill>
                <a:effectLst/>
                <a:latin typeface="+mn-lt"/>
                <a:ea typeface="+mn-ea"/>
                <a:cs typeface="+mn-cs"/>
              </a:rPr>
              <a:t>Choose File</a:t>
            </a:r>
            <a:r>
              <a:rPr lang="en-IN" sz="1100" b="0" i="0" u="none" strike="noStrike" kern="1200" dirty="0">
                <a:solidFill>
                  <a:schemeClr val="tx1"/>
                </a:solidFill>
                <a:effectLst/>
                <a:latin typeface="+mn-lt"/>
                <a:ea typeface="+mn-ea"/>
                <a:cs typeface="+mn-cs"/>
              </a:rPr>
              <a:t> - Click </a:t>
            </a:r>
            <a:r>
              <a:rPr lang="en-IN" sz="1100" b="1" i="0" u="none" strike="noStrike" kern="1200" dirty="0">
                <a:solidFill>
                  <a:schemeClr val="tx1"/>
                </a:solidFill>
                <a:effectLst/>
                <a:latin typeface="+mn-lt"/>
                <a:ea typeface="+mn-ea"/>
                <a:cs typeface="+mn-cs"/>
              </a:rPr>
              <a:t>Choose File</a:t>
            </a:r>
            <a:r>
              <a:rPr lang="en-IN" sz="1100" b="0" i="0" u="none" strike="noStrike" kern="1200" dirty="0">
                <a:solidFill>
                  <a:schemeClr val="tx1"/>
                </a:solidFill>
                <a:effectLst/>
                <a:latin typeface="+mn-lt"/>
                <a:ea typeface="+mn-ea"/>
                <a:cs typeface="+mn-cs"/>
              </a:rPr>
              <a:t> and then navigate to and select the file.</a:t>
            </a:r>
            <a:br>
              <a:rPr lang="en-IN" sz="1100" b="0" i="0" u="none" strike="noStrike" kern="1200" dirty="0">
                <a:solidFill>
                  <a:schemeClr val="tx1"/>
                </a:solidFill>
                <a:effectLst/>
                <a:latin typeface="+mn-lt"/>
                <a:ea typeface="+mn-ea"/>
                <a:cs typeface="+mn-cs"/>
              </a:rPr>
            </a:br>
            <a:endParaRPr lang="en-IN" sz="1100" b="0" i="0" u="none" strike="noStrike" kern="1200" dirty="0">
              <a:solidFill>
                <a:schemeClr val="tx1"/>
              </a:solidFill>
              <a:effectLst/>
              <a:latin typeface="+mn-lt"/>
              <a:ea typeface="+mn-ea"/>
              <a:cs typeface="+mn-cs"/>
            </a:endParaRPr>
          </a:p>
          <a:p>
            <a:pPr marL="342900" lvl="1" indent="-228600">
              <a:buFont typeface="+mj-lt"/>
              <a:buAutoNum type="arabicPeriod" startAt="3"/>
            </a:pPr>
            <a:r>
              <a:rPr lang="en-IN" sz="1050" b="0" i="0" u="none" strike="noStrike" kern="1200" dirty="0">
                <a:solidFill>
                  <a:schemeClr val="tx1"/>
                </a:solidFill>
                <a:effectLst/>
                <a:latin typeface="+mn-lt"/>
                <a:ea typeface="+mn-ea"/>
                <a:cs typeface="+mn-cs"/>
              </a:rPr>
              <a:t>Navigate to your working directory, select the file you want to load, drag and drop the file to the drop location in the Load Data wizard. In the slide example, select, drag and drop the  </a:t>
            </a:r>
            <a:r>
              <a:rPr lang="en-IN" sz="1050" b="0" i="0" u="none" strike="noStrike" kern="1200" dirty="0" err="1">
                <a:solidFill>
                  <a:schemeClr val="tx1"/>
                </a:solidFill>
                <a:effectLst/>
                <a:latin typeface="+mn-lt"/>
                <a:ea typeface="+mn-ea"/>
                <a:cs typeface="+mn-cs"/>
              </a:rPr>
              <a:t>Project_Tasks.csv</a:t>
            </a:r>
            <a:r>
              <a:rPr lang="en-IN" sz="1050" b="0" i="0" u="none" strike="noStrike" kern="1200" dirty="0">
                <a:solidFill>
                  <a:schemeClr val="tx1"/>
                </a:solidFill>
                <a:effectLst/>
                <a:latin typeface="+mn-lt"/>
                <a:ea typeface="+mn-ea"/>
                <a:cs typeface="+mn-cs"/>
              </a:rPr>
              <a:t> file to the Load Data wizard.</a:t>
            </a:r>
          </a:p>
          <a:p>
            <a:pPr marL="342900" lvl="1" indent="-228600">
              <a:buFont typeface="+mj-lt"/>
              <a:buAutoNum type="arabicPeriod" startAt="3"/>
            </a:pPr>
            <a:endParaRPr lang="en-IN" sz="105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 typeface="+mj-lt"/>
              <a:buNone/>
              <a:tabLst/>
              <a:defRPr/>
            </a:pPr>
            <a:br>
              <a:rPr lang="en-IN" sz="1100" b="0" i="0" u="none" strike="noStrike" kern="1200" dirty="0">
                <a:solidFill>
                  <a:schemeClr val="tx1"/>
                </a:solidFill>
                <a:effectLst/>
                <a:latin typeface="+mn-lt"/>
                <a:ea typeface="+mn-ea"/>
                <a:cs typeface="+mn-cs"/>
              </a:rPr>
            </a:br>
            <a:br>
              <a:rPr lang="en-IN" sz="1100" b="0" i="0" u="none" strike="noStrike" kern="1200" dirty="0">
                <a:solidFill>
                  <a:schemeClr val="tx1"/>
                </a:solidFill>
                <a:effectLst/>
                <a:latin typeface="+mn-lt"/>
                <a:ea typeface="+mn-ea"/>
                <a:cs typeface="+mn-cs"/>
              </a:rPr>
            </a:br>
            <a:endParaRPr lang="en-IN" sz="11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1456695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7500" lnSpcReduction="20000"/>
          </a:bodyPr>
          <a:lstStyle/>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4"/>
              <a:tabLst/>
              <a:defRPr/>
            </a:pPr>
            <a:r>
              <a:rPr lang="en-IN" sz="850" b="0" i="0" u="none" strike="noStrike" kern="1200" dirty="0">
                <a:solidFill>
                  <a:schemeClr val="tx1"/>
                </a:solidFill>
                <a:effectLst/>
                <a:latin typeface="+mn-lt"/>
                <a:ea typeface="+mn-ea"/>
                <a:cs typeface="+mn-cs"/>
              </a:rPr>
              <a:t>The Load Data page appears containing the sections </a:t>
            </a:r>
            <a:r>
              <a:rPr lang="en-IN" sz="850" b="1" i="0" u="none" strike="noStrike" kern="1200" dirty="0">
                <a:solidFill>
                  <a:schemeClr val="tx1"/>
                </a:solidFill>
                <a:effectLst/>
                <a:latin typeface="+mn-lt"/>
                <a:ea typeface="+mn-ea"/>
                <a:cs typeface="+mn-cs"/>
              </a:rPr>
              <a:t>Where do you want to load this data?</a:t>
            </a:r>
            <a:r>
              <a:rPr lang="en-IN" sz="850" b="0" i="0" u="none" strike="noStrike" kern="1200" dirty="0">
                <a:solidFill>
                  <a:schemeClr val="tx1"/>
                </a:solidFill>
                <a:effectLst/>
                <a:latin typeface="+mn-lt"/>
                <a:ea typeface="+mn-ea"/>
                <a:cs typeface="+mn-cs"/>
              </a:rPr>
              <a:t>, </a:t>
            </a:r>
            <a:r>
              <a:rPr lang="en-IN" sz="850" b="1" i="0" u="none" strike="noStrike" kern="1200" dirty="0">
                <a:solidFill>
                  <a:schemeClr val="tx1"/>
                </a:solidFill>
                <a:effectLst/>
                <a:latin typeface="+mn-lt"/>
                <a:ea typeface="+mn-ea"/>
                <a:cs typeface="+mn-cs"/>
              </a:rPr>
              <a:t>Settings</a:t>
            </a:r>
            <a:r>
              <a:rPr lang="en-IN" sz="850" b="0" i="0" u="none" strike="noStrike" kern="1200" dirty="0">
                <a:solidFill>
                  <a:schemeClr val="tx1"/>
                </a:solidFill>
                <a:effectLst/>
                <a:latin typeface="+mn-lt"/>
                <a:ea typeface="+mn-ea"/>
                <a:cs typeface="+mn-cs"/>
              </a:rPr>
              <a:t>, and </a:t>
            </a:r>
            <a:r>
              <a:rPr lang="en-IN" sz="850" b="1" i="0" u="none" strike="noStrike" kern="1200" dirty="0">
                <a:solidFill>
                  <a:schemeClr val="tx1"/>
                </a:solidFill>
                <a:effectLst/>
                <a:latin typeface="+mn-lt"/>
                <a:ea typeface="+mn-ea"/>
                <a:cs typeface="+mn-cs"/>
              </a:rPr>
              <a:t>Preview</a:t>
            </a:r>
            <a:r>
              <a:rPr lang="en-IN" sz="850" b="0" i="0" u="none" strike="noStrike" kern="1200" dirty="0">
                <a:solidFill>
                  <a:schemeClr val="tx1"/>
                </a:solidFill>
                <a:effectLst/>
                <a:latin typeface="+mn-lt"/>
                <a:ea typeface="+mn-ea"/>
                <a:cs typeface="+mn-cs"/>
              </a:rPr>
              <a:t>.</a:t>
            </a:r>
            <a:br>
              <a:rPr lang="en-IN" sz="8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Under </a:t>
            </a:r>
            <a:r>
              <a:rPr lang="en-IN" sz="1050" b="1" i="0" u="none" strike="noStrike" kern="1200" dirty="0">
                <a:solidFill>
                  <a:schemeClr val="tx1"/>
                </a:solidFill>
                <a:effectLst/>
                <a:latin typeface="+mn-lt"/>
                <a:ea typeface="+mn-ea"/>
                <a:cs typeface="+mn-cs"/>
              </a:rPr>
              <a:t>Where do you want to load this data?</a:t>
            </a:r>
            <a:r>
              <a:rPr lang="en-IN" sz="1050" b="0" i="0" u="none" strike="noStrike" kern="1200" dirty="0">
                <a:solidFill>
                  <a:schemeClr val="tx1"/>
                </a:solidFill>
                <a:effectLst/>
                <a:latin typeface="+mn-lt"/>
                <a:ea typeface="+mn-ea"/>
                <a:cs typeface="+mn-cs"/>
              </a:rPr>
              <a:t>, select where to load the data. What appears next depends upon your selection.</a:t>
            </a:r>
          </a:p>
          <a:p>
            <a:pPr marL="114300" lvl="1" indent="0">
              <a:buFont typeface="+mj-lt"/>
              <a:buNone/>
            </a:pPr>
            <a:r>
              <a:rPr lang="en-IN" sz="850" b="0" i="0" u="none" strike="noStrike" kern="1200" dirty="0">
                <a:solidFill>
                  <a:schemeClr val="tx1"/>
                </a:solidFill>
                <a:effectLst/>
                <a:latin typeface="+mn-lt"/>
                <a:ea typeface="+mn-ea"/>
                <a:cs typeface="+mn-cs"/>
              </a:rPr>
              <a:t>     Note that the Load Data page that appears differs slightly depending upon the selected file type.</a:t>
            </a:r>
            <a:br>
              <a:rPr lang="en-IN" sz="850" b="0" i="0" u="none" strike="noStrike" kern="1200" dirty="0">
                <a:solidFill>
                  <a:schemeClr val="tx1"/>
                </a:solidFill>
                <a:effectLst/>
                <a:latin typeface="+mn-lt"/>
                <a:ea typeface="+mn-ea"/>
                <a:cs typeface="+mn-cs"/>
              </a:rPr>
            </a:br>
            <a:r>
              <a:rPr lang="en-IN" sz="850" b="0" i="0" u="none" strike="noStrike" kern="1200" dirty="0">
                <a:solidFill>
                  <a:schemeClr val="tx1"/>
                </a:solidFill>
                <a:effectLst/>
                <a:latin typeface="+mn-lt"/>
                <a:ea typeface="+mn-ea"/>
                <a:cs typeface="+mn-cs"/>
              </a:rPr>
              <a:t>     You can load data to a new table or an existing table. In the slide example, you load data to a new table.</a:t>
            </a:r>
            <a:br>
              <a:rPr lang="en-IN" sz="850" b="0" i="0" u="none" strike="noStrike" kern="1200" dirty="0">
                <a:solidFill>
                  <a:schemeClr val="tx1"/>
                </a:solidFill>
                <a:effectLst/>
                <a:latin typeface="+mn-lt"/>
                <a:ea typeface="+mn-ea"/>
                <a:cs typeface="+mn-cs"/>
              </a:rPr>
            </a:br>
            <a:r>
              <a:rPr lang="en-IN" sz="850" b="0" i="0" u="none" strike="noStrike" kern="1200" dirty="0">
                <a:solidFill>
                  <a:schemeClr val="tx1"/>
                </a:solidFill>
                <a:effectLst/>
                <a:latin typeface="+mn-lt"/>
                <a:ea typeface="+mn-ea"/>
                <a:cs typeface="+mn-cs"/>
              </a:rPr>
              <a:t>     To load data to a new table, select / enter the following:</a:t>
            </a:r>
          </a:p>
          <a:p>
            <a:pPr marL="571500" marR="0" lvl="3" indent="-114300" algn="l" defTabSz="914400" rtl="0" eaLnBrk="1" fontAlgn="auto" latinLnBrk="0" hangingPunct="1">
              <a:lnSpc>
                <a:spcPct val="100000"/>
              </a:lnSpc>
              <a:spcBef>
                <a:spcPts val="600"/>
              </a:spcBef>
              <a:spcAft>
                <a:spcPts val="0"/>
              </a:spcAft>
              <a:buClrTx/>
              <a:buSzTx/>
              <a:tabLst/>
              <a:defRPr/>
            </a:pPr>
            <a:r>
              <a:rPr lang="en-IN" sz="900" b="0" i="0" u="none" strike="noStrike" kern="1200" dirty="0">
                <a:solidFill>
                  <a:schemeClr val="tx1"/>
                </a:solidFill>
                <a:effectLst/>
                <a:latin typeface="+mn-lt"/>
                <a:ea typeface="+mn-ea"/>
                <a:cs typeface="+mn-cs"/>
              </a:rPr>
              <a:t>Load To - Select </a:t>
            </a:r>
            <a:r>
              <a:rPr lang="en-IN" sz="900" b="1" i="0" u="none" strike="noStrike" kern="1200" dirty="0">
                <a:solidFill>
                  <a:schemeClr val="tx1"/>
                </a:solidFill>
                <a:effectLst/>
                <a:latin typeface="+mn-lt"/>
                <a:ea typeface="+mn-ea"/>
                <a:cs typeface="+mn-cs"/>
              </a:rPr>
              <a:t>New Table</a:t>
            </a:r>
          </a:p>
          <a:p>
            <a:pPr marL="571500" marR="0" lvl="3" indent="-114300" algn="l" defTabSz="914400" rtl="0" eaLnBrk="1" fontAlgn="auto" latinLnBrk="0" hangingPunct="1">
              <a:lnSpc>
                <a:spcPct val="100000"/>
              </a:lnSpc>
              <a:spcBef>
                <a:spcPts val="600"/>
              </a:spcBef>
              <a:spcAft>
                <a:spcPts val="0"/>
              </a:spcAft>
              <a:buClrTx/>
              <a:buSzTx/>
              <a:tabLst/>
              <a:defRPr/>
            </a:pPr>
            <a:r>
              <a:rPr lang="en-IN" sz="700" b="0" i="0" u="none" strike="noStrike" kern="1200" dirty="0">
                <a:solidFill>
                  <a:schemeClr val="tx1"/>
                </a:solidFill>
                <a:effectLst/>
                <a:latin typeface="+mn-lt"/>
                <a:ea typeface="+mn-ea"/>
                <a:cs typeface="+mn-cs"/>
              </a:rPr>
              <a:t>Table Owner - Select the database schema you would like to create and load data into. </a:t>
            </a:r>
            <a:endParaRPr lang="en-IN" sz="750" b="0" i="0" u="none" strike="noStrike" kern="1200" dirty="0">
              <a:solidFill>
                <a:schemeClr val="tx1"/>
              </a:solidFill>
              <a:effectLst/>
              <a:latin typeface="+mn-lt"/>
              <a:ea typeface="+mn-ea"/>
              <a:cs typeface="+mn-cs"/>
            </a:endParaRPr>
          </a:p>
          <a:p>
            <a:pPr marL="571500" lvl="3" indent="-114300"/>
            <a:r>
              <a:rPr lang="en-IN" sz="900" b="0" i="0" u="none" strike="noStrike" kern="1200" dirty="0">
                <a:solidFill>
                  <a:schemeClr val="tx1"/>
                </a:solidFill>
                <a:effectLst/>
                <a:latin typeface="+mn-lt"/>
                <a:ea typeface="+mn-ea"/>
                <a:cs typeface="+mn-cs"/>
              </a:rPr>
              <a:t>Table Name - Identify the table name you would like to create. By default, all table names are converted to upper case. </a:t>
            </a:r>
          </a:p>
          <a:p>
            <a:pPr marL="571500" lvl="3" indent="-114300"/>
            <a:r>
              <a:rPr lang="en-IN" sz="900" b="0" i="0" u="none" strike="noStrike" kern="1200" dirty="0">
                <a:solidFill>
                  <a:schemeClr val="tx1"/>
                </a:solidFill>
                <a:effectLst/>
                <a:latin typeface="+mn-lt"/>
                <a:ea typeface="+mn-ea"/>
                <a:cs typeface="+mn-cs"/>
              </a:rPr>
              <a:t>Error Table Name - Identify the error table name you would like to save errors during data load. By default, all table names are converted to upper case. If data load succeeds without any error, this error table is dropped automatically..</a:t>
            </a:r>
          </a:p>
          <a:p>
            <a:pPr marL="571500" lvl="3" indent="-114300"/>
            <a:r>
              <a:rPr lang="en-IN" sz="900" b="0" i="0" u="none" strike="noStrike" kern="1200" dirty="0">
                <a:solidFill>
                  <a:schemeClr val="tx1"/>
                </a:solidFill>
                <a:effectLst/>
                <a:latin typeface="+mn-lt"/>
                <a:ea typeface="+mn-ea"/>
                <a:cs typeface="+mn-cs"/>
              </a:rPr>
              <a:t>Primary Keys - Select how to set the primary key. Options include </a:t>
            </a:r>
            <a:r>
              <a:rPr lang="en-IN" sz="900" b="1" i="0" u="none" strike="noStrike" kern="1200" dirty="0">
                <a:solidFill>
                  <a:schemeClr val="tx1"/>
                </a:solidFill>
                <a:effectLst/>
                <a:latin typeface="+mn-lt"/>
                <a:ea typeface="+mn-ea"/>
                <a:cs typeface="+mn-cs"/>
              </a:rPr>
              <a:t>SYS_GUID</a:t>
            </a:r>
            <a:r>
              <a:rPr lang="en-IN" sz="900" b="0" i="0" u="none" strike="noStrike" kern="1200" dirty="0">
                <a:solidFill>
                  <a:schemeClr val="tx1"/>
                </a:solidFill>
                <a:effectLst/>
                <a:latin typeface="+mn-lt"/>
                <a:ea typeface="+mn-ea"/>
                <a:cs typeface="+mn-cs"/>
              </a:rPr>
              <a:t> or </a:t>
            </a:r>
            <a:r>
              <a:rPr lang="en-IN" sz="900" b="1" i="0" u="none" strike="noStrike" kern="1200" dirty="0">
                <a:solidFill>
                  <a:schemeClr val="tx1"/>
                </a:solidFill>
                <a:effectLst/>
                <a:latin typeface="+mn-lt"/>
                <a:ea typeface="+mn-ea"/>
                <a:cs typeface="+mn-cs"/>
              </a:rPr>
              <a:t>Identity Column</a:t>
            </a:r>
            <a:r>
              <a:rPr lang="en-IN" sz="900" b="0" i="0" u="none" strike="noStrike" kern="1200" dirty="0">
                <a:solidFill>
                  <a:schemeClr val="tx1"/>
                </a:solidFill>
                <a:effectLst/>
                <a:latin typeface="+mn-lt"/>
                <a:ea typeface="+mn-ea"/>
                <a:cs typeface="+mn-cs"/>
              </a:rPr>
              <a:t> (if Oracle Database 12c or later). To learn more, see field-level Help.</a:t>
            </a:r>
          </a:p>
          <a:p>
            <a:pPr marL="571500" lvl="3" indent="-114300"/>
            <a:r>
              <a:rPr lang="en-IN" sz="900" b="0" i="0" u="none" strike="noStrike" kern="1200" dirty="0">
                <a:solidFill>
                  <a:schemeClr val="tx1"/>
                </a:solidFill>
                <a:effectLst/>
                <a:latin typeface="+mn-lt"/>
                <a:ea typeface="+mn-ea"/>
                <a:cs typeface="+mn-cs"/>
              </a:rPr>
              <a:t>Use Column Data Types - Select to use the column types parsed from the file. If un-checked, the table columns will be created as VARCHAR2(4000).</a:t>
            </a:r>
          </a:p>
          <a:p>
            <a:pPr marL="285750" lvl="2" indent="0">
              <a:buNone/>
            </a:pPr>
            <a:r>
              <a:rPr lang="en-IN" sz="900" b="0" i="0" u="none" strike="noStrike" kern="1200" dirty="0">
                <a:solidFill>
                  <a:schemeClr val="tx1"/>
                </a:solidFill>
                <a:effectLst/>
                <a:latin typeface="+mn-lt"/>
                <a:ea typeface="+mn-ea"/>
                <a:cs typeface="+mn-cs"/>
              </a:rPr>
              <a:t> </a:t>
            </a:r>
          </a:p>
          <a:p>
            <a:pPr marL="457200" lvl="3" indent="0">
              <a:buNone/>
            </a:pPr>
            <a:r>
              <a:rPr lang="en-IN" sz="900" b="0" i="0" u="none" strike="noStrike" kern="1200" dirty="0">
                <a:solidFill>
                  <a:schemeClr val="tx1"/>
                </a:solidFill>
                <a:effectLst/>
                <a:latin typeface="+mn-lt"/>
                <a:ea typeface="+mn-ea"/>
                <a:cs typeface="+mn-cs"/>
              </a:rPr>
              <a:t>In the slide example, enter </a:t>
            </a:r>
            <a:r>
              <a:rPr lang="en-IN" sz="900" b="1" i="0" u="none" strike="noStrike" kern="1200" dirty="0">
                <a:solidFill>
                  <a:schemeClr val="tx1"/>
                </a:solidFill>
                <a:effectLst/>
                <a:latin typeface="+mn-lt"/>
                <a:ea typeface="+mn-ea"/>
                <a:cs typeface="+mn-cs"/>
              </a:rPr>
              <a:t>Tasks</a:t>
            </a:r>
            <a:r>
              <a:rPr lang="en-IN" sz="900" b="0" i="0" u="none" strike="noStrike" kern="1200" dirty="0">
                <a:solidFill>
                  <a:schemeClr val="tx1"/>
                </a:solidFill>
                <a:effectLst/>
                <a:latin typeface="+mn-lt"/>
                <a:ea typeface="+mn-ea"/>
                <a:cs typeface="+mn-cs"/>
              </a:rPr>
              <a:t> for Table Name and then click in the Error Table Name field. The error table name is populated automatically.</a:t>
            </a:r>
          </a:p>
          <a:p>
            <a:pPr marL="285750" lvl="2" indent="0">
              <a:buNone/>
            </a:pPr>
            <a:r>
              <a:rPr lang="en-IN" sz="900" b="0" i="0" u="none" strike="noStrike" kern="1200" dirty="0">
                <a:solidFill>
                  <a:schemeClr val="tx1"/>
                </a:solidFill>
                <a:effectLst/>
                <a:latin typeface="+mn-lt"/>
                <a:ea typeface="+mn-ea"/>
                <a:cs typeface="+mn-cs"/>
              </a:rPr>
              <a:t>   </a:t>
            </a:r>
          </a:p>
          <a:p>
            <a:pPr marL="285750" lvl="2" indent="0">
              <a:buNone/>
            </a:pPr>
            <a:r>
              <a:rPr lang="en-IN" sz="900" b="0" i="0" u="none" strike="noStrike" kern="1200" dirty="0">
                <a:solidFill>
                  <a:schemeClr val="tx1"/>
                </a:solidFill>
                <a:effectLst/>
                <a:latin typeface="+mn-lt"/>
                <a:ea typeface="+mn-ea"/>
                <a:cs typeface="+mn-cs"/>
              </a:rPr>
              <a:t>    Click </a:t>
            </a:r>
            <a:r>
              <a:rPr lang="en-IN" sz="900" b="1" i="0" u="none" strike="noStrike" kern="1200" dirty="0">
                <a:solidFill>
                  <a:schemeClr val="tx1"/>
                </a:solidFill>
                <a:effectLst/>
                <a:latin typeface="+mn-lt"/>
                <a:ea typeface="+mn-ea"/>
                <a:cs typeface="+mn-cs"/>
              </a:rPr>
              <a:t>Configure</a:t>
            </a:r>
            <a:r>
              <a:rPr lang="en-IN" sz="900" b="0" i="0" u="none" strike="noStrike" kern="1200" dirty="0">
                <a:solidFill>
                  <a:schemeClr val="tx1"/>
                </a:solidFill>
                <a:effectLst/>
                <a:latin typeface="+mn-lt"/>
                <a:ea typeface="+mn-ea"/>
                <a:cs typeface="+mn-cs"/>
              </a:rPr>
              <a:t>.</a:t>
            </a: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457200" lvl="3" indent="0">
              <a:buNone/>
            </a:pPr>
            <a:br>
              <a:rPr lang="en-IN" sz="900" b="0" i="0" u="none" strike="noStrike" kern="1200" dirty="0">
                <a:solidFill>
                  <a:schemeClr val="tx1"/>
                </a:solidFill>
                <a:effectLst/>
                <a:latin typeface="+mn-lt"/>
                <a:ea typeface="+mn-ea"/>
                <a:cs typeface="+mn-cs"/>
              </a:rPr>
            </a:br>
            <a:br>
              <a:rPr lang="en-IN" sz="1200" b="0" i="0" u="none" strike="noStrike" kern="1200" dirty="0">
                <a:solidFill>
                  <a:schemeClr val="tx1"/>
                </a:solidFill>
                <a:effectLst/>
                <a:latin typeface="+mn-lt"/>
                <a:ea typeface="+mn-ea"/>
                <a:cs typeface="+mn-cs"/>
              </a:rPr>
            </a:br>
            <a:endParaRPr lang="en-IN" sz="1200" b="0" i="0" u="none" strike="noStrike" kern="1200" dirty="0">
              <a:solidFill>
                <a:schemeClr val="tx1"/>
              </a:solidFill>
              <a:effectLst/>
              <a:latin typeface="+mn-lt"/>
              <a:ea typeface="+mn-ea"/>
              <a:cs typeface="+mn-cs"/>
            </a:endParaRPr>
          </a:p>
          <a:p>
            <a:pPr marL="400050" marR="0" lvl="2" indent="0" algn="l" defTabSz="914400" rtl="0" eaLnBrk="1" fontAlgn="auto" latinLnBrk="0" hangingPunct="1">
              <a:lnSpc>
                <a:spcPct val="100000"/>
              </a:lnSpc>
              <a:spcBef>
                <a:spcPts val="600"/>
              </a:spcBef>
              <a:spcAft>
                <a:spcPts val="0"/>
              </a:spcAft>
              <a:buClrTx/>
              <a:buSzTx/>
              <a:buFont typeface="+mj-lt"/>
              <a:buNone/>
              <a:tabLst/>
              <a:defRPr/>
            </a:pP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342900" lvl="1" indent="-228600">
              <a:buFont typeface="+mj-lt"/>
              <a:buAutoNum type="arabicPeriod" startAt="4"/>
            </a:pPr>
            <a:br>
              <a:rPr lang="en-IN" sz="8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Under </a:t>
            </a:r>
            <a:r>
              <a:rPr lang="en-IN" sz="1050" b="1" i="0" u="none" strike="noStrike" kern="1200" dirty="0">
                <a:solidFill>
                  <a:schemeClr val="tx1"/>
                </a:solidFill>
                <a:effectLst/>
                <a:latin typeface="+mn-lt"/>
                <a:ea typeface="+mn-ea"/>
                <a:cs typeface="+mn-cs"/>
              </a:rPr>
              <a:t>Settings</a:t>
            </a:r>
            <a:r>
              <a:rPr lang="en-IN" sz="1050" b="0" i="0" u="none" strike="noStrike" kern="1200" dirty="0">
                <a:solidFill>
                  <a:schemeClr val="tx1"/>
                </a:solidFill>
                <a:effectLst/>
                <a:latin typeface="+mn-lt"/>
                <a:ea typeface="+mn-ea"/>
                <a:cs typeface="+mn-cs"/>
              </a:rPr>
              <a:t>: </a:t>
            </a:r>
          </a:p>
          <a:p>
            <a:pPr marL="685800" lvl="3" indent="-228600">
              <a:buFont typeface="+mj-lt"/>
              <a:buAutoNum type="alphaLcParenR"/>
            </a:pPr>
            <a:r>
              <a:rPr lang="en-IN" sz="900" b="0" i="0" u="none" strike="noStrike" kern="1200" dirty="0">
                <a:solidFill>
                  <a:schemeClr val="tx1"/>
                </a:solidFill>
                <a:effectLst/>
                <a:latin typeface="+mn-lt"/>
                <a:ea typeface="+mn-ea"/>
                <a:cs typeface="+mn-cs"/>
              </a:rPr>
              <a:t>Column Headers - Select this option if your data contains column names in the first row.</a:t>
            </a:r>
          </a:p>
          <a:p>
            <a:pPr marL="685800" lvl="3" indent="-228600">
              <a:buFont typeface="+mj-lt"/>
              <a:buAutoNum type="alphaLcParenR"/>
            </a:pPr>
            <a:r>
              <a:rPr lang="en-IN" sz="900" b="0" i="0" u="none" strike="noStrike" kern="1200" dirty="0">
                <a:solidFill>
                  <a:schemeClr val="tx1"/>
                </a:solidFill>
                <a:effectLst/>
                <a:latin typeface="+mn-lt"/>
                <a:ea typeface="+mn-ea"/>
                <a:cs typeface="+mn-cs"/>
              </a:rPr>
              <a:t>Separator - Select a column delimiter character (if CSV or TXT file).</a:t>
            </a:r>
          </a:p>
          <a:p>
            <a:pPr marL="685800" lvl="3" indent="-228600">
              <a:buFont typeface="+mj-lt"/>
              <a:buAutoNum type="alphaLcParenR"/>
            </a:pPr>
            <a:r>
              <a:rPr lang="en-IN" sz="900" b="0" i="0" u="none" strike="noStrike" kern="1200" dirty="0">
                <a:solidFill>
                  <a:schemeClr val="tx1"/>
                </a:solidFill>
                <a:effectLst/>
                <a:latin typeface="+mn-lt"/>
                <a:ea typeface="+mn-ea"/>
                <a:cs typeface="+mn-cs"/>
              </a:rPr>
              <a:t>Enclosed By - Select a column enclosed by character (if CSV or TXT file). This character eliminates the starting and ending boundary of a data value. If you specify a delimiter character, the wizard ignores white space occurring before the starting and ending boundary of a data value.</a:t>
            </a:r>
          </a:p>
          <a:p>
            <a:pPr marL="685800" lvl="3" indent="-228600">
              <a:buFont typeface="+mj-lt"/>
              <a:buAutoNum type="alphaLcParenR"/>
            </a:pPr>
            <a:r>
              <a:rPr lang="en-IN" sz="900" b="0" i="0" u="none" strike="noStrike" kern="1200" dirty="0">
                <a:solidFill>
                  <a:schemeClr val="tx1"/>
                </a:solidFill>
                <a:effectLst/>
                <a:latin typeface="+mn-lt"/>
                <a:ea typeface="+mn-ea"/>
                <a:cs typeface="+mn-cs"/>
              </a:rPr>
              <a:t>File Encoding (if applicable) – Choose the </a:t>
            </a:r>
            <a:r>
              <a:rPr lang="en-IN" sz="900" b="0" i="0" u="none" strike="noStrike" kern="1200" dirty="0" err="1">
                <a:solidFill>
                  <a:schemeClr val="tx1"/>
                </a:solidFill>
                <a:effectLst/>
                <a:latin typeface="+mn-lt"/>
                <a:ea typeface="+mn-ea"/>
                <a:cs typeface="+mn-cs"/>
              </a:rPr>
              <a:t>characterset</a:t>
            </a:r>
            <a:r>
              <a:rPr lang="en-IN" sz="900" b="0" i="0" u="none" strike="noStrike" kern="1200" dirty="0">
                <a:solidFill>
                  <a:schemeClr val="tx1"/>
                </a:solidFill>
                <a:effectLst/>
                <a:latin typeface="+mn-lt"/>
                <a:ea typeface="+mn-ea"/>
                <a:cs typeface="+mn-cs"/>
              </a:rPr>
              <a:t> in which the file is encoded.</a:t>
            </a:r>
          </a:p>
          <a:p>
            <a:pPr marL="285750" lvl="2" indent="0" algn="just">
              <a:buNone/>
            </a:pPr>
            <a:r>
              <a:rPr lang="en-IN" sz="900" b="1" i="0" u="none" strike="noStrike" kern="1200" dirty="0">
                <a:solidFill>
                  <a:schemeClr val="tx1"/>
                </a:solidFill>
                <a:effectLst/>
                <a:latin typeface="+mn-lt"/>
                <a:ea typeface="+mn-ea"/>
                <a:cs typeface="+mn-cs"/>
              </a:rPr>
              <a:t>  </a:t>
            </a:r>
          </a:p>
          <a:p>
            <a:pPr marL="285750" lvl="2" indent="0" algn="just">
              <a:buNone/>
            </a:pPr>
            <a:r>
              <a:rPr lang="en-IN" sz="900" b="1" i="0" u="none" strike="noStrike" kern="1200" dirty="0">
                <a:solidFill>
                  <a:schemeClr val="tx1"/>
                </a:solidFill>
                <a:effectLst/>
                <a:latin typeface="+mn-lt"/>
                <a:ea typeface="+mn-ea"/>
                <a:cs typeface="+mn-cs"/>
              </a:rPr>
              <a:t> Preview</a:t>
            </a:r>
            <a:r>
              <a:rPr lang="en-IN" sz="900" b="0" i="0" u="none" strike="noStrike" kern="1200" dirty="0">
                <a:solidFill>
                  <a:schemeClr val="tx1"/>
                </a:solidFill>
                <a:effectLst/>
                <a:latin typeface="+mn-lt"/>
                <a:ea typeface="+mn-ea"/>
                <a:cs typeface="+mn-cs"/>
              </a:rPr>
              <a:t> displays the first 10 </a:t>
            </a:r>
            <a:r>
              <a:rPr lang="en-IN" sz="900" b="0" i="0" u="none" strike="noStrike" kern="1200" dirty="0" err="1">
                <a:solidFill>
                  <a:schemeClr val="tx1"/>
                </a:solidFill>
                <a:effectLst/>
                <a:latin typeface="+mn-lt"/>
                <a:ea typeface="+mn-ea"/>
                <a:cs typeface="+mn-cs"/>
              </a:rPr>
              <a:t>coumns</a:t>
            </a:r>
            <a:r>
              <a:rPr lang="en-IN" sz="900" b="0" i="0" u="none" strike="noStrike" kern="1200" dirty="0">
                <a:solidFill>
                  <a:schemeClr val="tx1"/>
                </a:solidFill>
                <a:effectLst/>
                <a:latin typeface="+mn-lt"/>
                <a:ea typeface="+mn-ea"/>
                <a:cs typeface="+mn-cs"/>
              </a:rPr>
              <a:t> and 5 rows. To view the full preview, configure data load settings, and set which columns to load, click the </a:t>
            </a:r>
            <a:r>
              <a:rPr lang="en-IN" sz="900" b="1" i="0" u="none" strike="noStrike" kern="1200" dirty="0">
                <a:solidFill>
                  <a:schemeClr val="tx1"/>
                </a:solidFill>
                <a:effectLst/>
                <a:latin typeface="+mn-lt"/>
                <a:ea typeface="+mn-ea"/>
                <a:cs typeface="+mn-cs"/>
              </a:rPr>
              <a:t>Configure</a:t>
            </a:r>
            <a:r>
              <a:rPr lang="en-IN" sz="900" b="0" i="0" u="none" strike="noStrike" kern="1200" dirty="0">
                <a:solidFill>
                  <a:schemeClr val="tx1"/>
                </a:solidFill>
                <a:effectLst/>
                <a:latin typeface="+mn-lt"/>
                <a:ea typeface="+mn-ea"/>
                <a:cs typeface="+mn-cs"/>
              </a:rPr>
              <a:t> button.</a:t>
            </a: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85750" lvl="2" indent="0" algn="just">
              <a:buNone/>
            </a:pPr>
            <a:r>
              <a:rPr lang="en-IN" sz="900" b="0" i="0" u="none" strike="noStrike" kern="1200" dirty="0">
                <a:solidFill>
                  <a:schemeClr val="tx1"/>
                </a:solidFill>
                <a:effectLst/>
                <a:latin typeface="+mn-lt"/>
                <a:ea typeface="+mn-ea"/>
                <a:cs typeface="+mn-cs"/>
              </a:rPr>
              <a:t> In the slide example, accept the defaults for Settings and click </a:t>
            </a:r>
            <a:r>
              <a:rPr lang="en-IN" sz="900" b="1" i="0" u="none" strike="noStrike" kern="1200" dirty="0">
                <a:solidFill>
                  <a:schemeClr val="tx1"/>
                </a:solidFill>
                <a:effectLst/>
                <a:latin typeface="+mn-lt"/>
                <a:ea typeface="+mn-ea"/>
                <a:cs typeface="+mn-cs"/>
              </a:rPr>
              <a:t>Configure</a:t>
            </a:r>
            <a:r>
              <a:rPr lang="en-IN" sz="900" b="0" i="0" u="none" strike="noStrike" kern="1200" dirty="0">
                <a:solidFill>
                  <a:schemeClr val="tx1"/>
                </a:solidFill>
                <a:effectLst/>
                <a:latin typeface="+mn-lt"/>
                <a:ea typeface="+mn-ea"/>
                <a:cs typeface="+mn-cs"/>
              </a:rPr>
              <a:t>.</a:t>
            </a:r>
          </a:p>
          <a:p>
            <a:pPr marL="400050" marR="0" lvl="2" indent="0" algn="l" defTabSz="914400" rtl="0" eaLnBrk="1" fontAlgn="auto" latinLnBrk="0" hangingPunct="1">
              <a:lnSpc>
                <a:spcPct val="100000"/>
              </a:lnSpc>
              <a:spcBef>
                <a:spcPts val="600"/>
              </a:spcBef>
              <a:spcAft>
                <a:spcPts val="0"/>
              </a:spcAft>
              <a:buClrTx/>
              <a:buSzTx/>
              <a:buFont typeface="+mj-lt"/>
              <a:buNone/>
              <a:tabLst/>
              <a:defRPr/>
            </a:pP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2439908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5"/>
            </a:pPr>
            <a:r>
              <a:rPr lang="en-IN" sz="1000" b="0" i="0" u="none" strike="noStrike" kern="1200" dirty="0">
                <a:solidFill>
                  <a:schemeClr val="tx1"/>
                </a:solidFill>
                <a:effectLst/>
                <a:latin typeface="+mn-lt"/>
                <a:ea typeface="+mn-ea"/>
                <a:cs typeface="+mn-cs"/>
              </a:rPr>
              <a:t>Two tabs appear: </a:t>
            </a:r>
            <a:r>
              <a:rPr lang="en-IN" sz="1000" b="1" i="0" u="none" strike="noStrike" kern="1200" dirty="0">
                <a:solidFill>
                  <a:schemeClr val="tx1"/>
                </a:solidFill>
                <a:effectLst/>
                <a:latin typeface="+mn-lt"/>
                <a:ea typeface="+mn-ea"/>
                <a:cs typeface="+mn-cs"/>
              </a:rPr>
              <a:t>Preview</a:t>
            </a:r>
            <a:r>
              <a:rPr lang="en-IN" sz="1000" b="0" i="0" u="none" strike="noStrike" kern="1200" dirty="0">
                <a:solidFill>
                  <a:schemeClr val="tx1"/>
                </a:solidFill>
                <a:effectLst/>
                <a:latin typeface="+mn-lt"/>
                <a:ea typeface="+mn-ea"/>
                <a:cs typeface="+mn-cs"/>
              </a:rPr>
              <a:t> and </a:t>
            </a:r>
            <a:r>
              <a:rPr lang="en-IN" sz="1000" b="1" i="0" u="none" strike="noStrike" kern="1200" dirty="0">
                <a:solidFill>
                  <a:schemeClr val="tx1"/>
                </a:solidFill>
                <a:effectLst/>
                <a:latin typeface="+mn-lt"/>
                <a:ea typeface="+mn-ea"/>
                <a:cs typeface="+mn-cs"/>
              </a:rPr>
              <a:t>Columns to Load</a:t>
            </a:r>
            <a:r>
              <a:rPr lang="en-IN" sz="1000" b="0" i="0" u="none" strike="noStrike" kern="1200" dirty="0">
                <a:solidFill>
                  <a:schemeClr val="tx1"/>
                </a:solidFill>
                <a:effectLst/>
                <a:latin typeface="+mn-lt"/>
                <a:ea typeface="+mn-ea"/>
                <a:cs typeface="+mn-cs"/>
              </a:rPr>
              <a:t>.</a:t>
            </a:r>
            <a:br>
              <a:rPr lang="en-IN" sz="100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To configure the columns to load: </a:t>
            </a:r>
          </a:p>
          <a:p>
            <a:pPr marL="685800" lvl="3" indent="-228600">
              <a:buFont typeface="+mj-lt"/>
              <a:buAutoNum type="alphaLcParenR"/>
            </a:pPr>
            <a:r>
              <a:rPr lang="en-IN" sz="900" b="0" i="0" u="none" strike="noStrike" kern="1200" dirty="0">
                <a:solidFill>
                  <a:schemeClr val="tx1"/>
                </a:solidFill>
                <a:effectLst/>
                <a:latin typeface="+mn-lt"/>
                <a:ea typeface="+mn-ea"/>
                <a:cs typeface="+mn-cs"/>
              </a:rPr>
              <a:t>Click </a:t>
            </a:r>
            <a:r>
              <a:rPr lang="en-IN" sz="900" b="1" i="0" u="none" strike="noStrike" kern="1200" dirty="0">
                <a:solidFill>
                  <a:schemeClr val="tx1"/>
                </a:solidFill>
                <a:effectLst/>
                <a:latin typeface="+mn-lt"/>
                <a:ea typeface="+mn-ea"/>
                <a:cs typeface="+mn-cs"/>
              </a:rPr>
              <a:t>Columns to Load</a:t>
            </a:r>
            <a:r>
              <a:rPr lang="en-IN" sz="900" b="0" i="0" u="none" strike="noStrike" kern="1200" dirty="0">
                <a:solidFill>
                  <a:schemeClr val="tx1"/>
                </a:solidFill>
                <a:effectLst/>
                <a:latin typeface="+mn-lt"/>
                <a:ea typeface="+mn-ea"/>
                <a:cs typeface="+mn-cs"/>
              </a:rPr>
              <a:t>.</a:t>
            </a:r>
          </a:p>
          <a:p>
            <a:pPr marL="685800" lvl="3" indent="-228600">
              <a:buFont typeface="+mj-lt"/>
              <a:buAutoNum type="alphaLcParenR"/>
            </a:pPr>
            <a:r>
              <a:rPr lang="en-IN" sz="900" b="0" i="0" u="none" strike="noStrike" kern="1200" dirty="0">
                <a:solidFill>
                  <a:schemeClr val="tx1"/>
                </a:solidFill>
                <a:effectLst/>
                <a:latin typeface="+mn-lt"/>
                <a:ea typeface="+mn-ea"/>
                <a:cs typeface="+mn-cs"/>
              </a:rPr>
              <a:t>Rows to Sample - Select the maximum number of rows to be used to sample column types.</a:t>
            </a:r>
          </a:p>
          <a:p>
            <a:pPr marL="685800" lvl="3" indent="-228600">
              <a:buFont typeface="+mj-lt"/>
              <a:buAutoNum type="alphaLcParenR"/>
            </a:pPr>
            <a:r>
              <a:rPr lang="en-IN" sz="900" b="0" i="0" u="none" strike="noStrike" kern="1200" dirty="0">
                <a:solidFill>
                  <a:schemeClr val="tx1"/>
                </a:solidFill>
                <a:effectLst/>
                <a:latin typeface="+mn-lt"/>
                <a:ea typeface="+mn-ea"/>
                <a:cs typeface="+mn-cs"/>
              </a:rPr>
              <a:t>Treat as Null - The entered case insensitive value will be treated as NULL. For example, "</a:t>
            </a:r>
            <a:r>
              <a:rPr lang="en-IN" sz="900" b="0" i="0" u="none" strike="noStrike" kern="1200" dirty="0" err="1">
                <a:solidFill>
                  <a:schemeClr val="tx1"/>
                </a:solidFill>
                <a:effectLst/>
                <a:latin typeface="+mn-lt"/>
                <a:ea typeface="+mn-ea"/>
                <a:cs typeface="+mn-cs"/>
              </a:rPr>
              <a:t>tbd</a:t>
            </a:r>
            <a:r>
              <a:rPr lang="en-IN" sz="900" b="0" i="0" u="none" strike="noStrike" kern="1200" dirty="0">
                <a:solidFill>
                  <a:schemeClr val="tx1"/>
                </a:solidFill>
                <a:effectLst/>
                <a:latin typeface="+mn-lt"/>
                <a:ea typeface="+mn-ea"/>
                <a:cs typeface="+mn-cs"/>
              </a:rPr>
              <a:t>", "n/a", "unknown", "-".</a:t>
            </a:r>
          </a:p>
          <a:p>
            <a:pPr marL="685800" lvl="3" indent="-228600">
              <a:buFont typeface="+mj-lt"/>
              <a:buAutoNum type="alphaLcParenR"/>
            </a:pPr>
            <a:r>
              <a:rPr lang="en-IN" sz="900" b="0" i="0" u="none" strike="noStrike" kern="1200" dirty="0">
                <a:solidFill>
                  <a:schemeClr val="tx1"/>
                </a:solidFill>
                <a:effectLst/>
                <a:latin typeface="+mn-lt"/>
                <a:ea typeface="+mn-ea"/>
                <a:cs typeface="+mn-cs"/>
              </a:rPr>
              <a:t>Columns to Load - Select or deselect the appropriate columns. Column types are automatically detected based on Rows to Sample. For larger data sets, it might make sense to increase the Rows to Sample to get more accurate column types.</a:t>
            </a:r>
          </a:p>
          <a:p>
            <a:pPr marL="685800" lvl="3" indent="-228600">
              <a:buFont typeface="+mj-lt"/>
              <a:buAutoNum type="alphaLcParenR"/>
            </a:pPr>
            <a:r>
              <a:rPr lang="en-IN" sz="900" b="0" i="0" u="none" strike="noStrike" kern="1200" dirty="0">
                <a:solidFill>
                  <a:schemeClr val="tx1"/>
                </a:solidFill>
                <a:effectLst/>
                <a:latin typeface="+mn-lt"/>
                <a:ea typeface="+mn-ea"/>
                <a:cs typeface="+mn-cs"/>
              </a:rPr>
              <a:t>Click </a:t>
            </a:r>
            <a:r>
              <a:rPr lang="en-IN" sz="900" b="1" i="0" u="none" strike="noStrike" kern="1200" dirty="0">
                <a:solidFill>
                  <a:schemeClr val="tx1"/>
                </a:solidFill>
                <a:effectLst/>
                <a:latin typeface="+mn-lt"/>
                <a:ea typeface="+mn-ea"/>
                <a:cs typeface="+mn-cs"/>
              </a:rPr>
              <a:t>Save Changes</a:t>
            </a:r>
            <a:r>
              <a:rPr lang="en-IN" sz="900" b="0" i="0" u="none" strike="noStrike" kern="1200" dirty="0">
                <a:solidFill>
                  <a:schemeClr val="tx1"/>
                </a:solidFill>
                <a:effectLst/>
                <a:latin typeface="+mn-lt"/>
                <a:ea typeface="+mn-ea"/>
                <a:cs typeface="+mn-cs"/>
              </a:rPr>
              <a:t>.</a:t>
            </a:r>
          </a:p>
          <a:p>
            <a:pPr marL="285750" lvl="2" indent="0">
              <a:buFont typeface="+mj-lt"/>
              <a:buNone/>
            </a:pP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In the slide example, you do not configure any columns to load. Click the </a:t>
            </a:r>
            <a:r>
              <a:rPr lang="en-IN" sz="900" b="1" i="0" u="none" strike="noStrike" kern="1200" dirty="0">
                <a:solidFill>
                  <a:schemeClr val="tx1"/>
                </a:solidFill>
                <a:effectLst/>
                <a:latin typeface="+mn-lt"/>
                <a:ea typeface="+mn-ea"/>
                <a:cs typeface="+mn-cs"/>
              </a:rPr>
              <a:t>X</a:t>
            </a:r>
            <a:r>
              <a:rPr lang="en-IN" sz="900" b="0" i="0" u="none" strike="noStrike" kern="1200" dirty="0">
                <a:solidFill>
                  <a:schemeClr val="tx1"/>
                </a:solidFill>
                <a:effectLst/>
                <a:latin typeface="+mn-lt"/>
                <a:ea typeface="+mn-ea"/>
                <a:cs typeface="+mn-cs"/>
              </a:rPr>
              <a:t> to close the Configure dialog.</a:t>
            </a:r>
          </a:p>
          <a:p>
            <a:pPr marL="285750" lvl="2" indent="0">
              <a:buFont typeface="+mj-lt"/>
              <a:buNone/>
            </a:pPr>
            <a:endParaRPr lang="en-IN" sz="900" b="0" i="0" u="none" strike="noStrike" kern="1200" dirty="0">
              <a:solidFill>
                <a:schemeClr val="tx1"/>
              </a:solidFill>
              <a:effectLst/>
              <a:latin typeface="+mn-lt"/>
              <a:ea typeface="+mn-ea"/>
              <a:cs typeface="+mn-cs"/>
            </a:endParaRPr>
          </a:p>
          <a:p>
            <a:pPr marL="342900" lvl="1" indent="-228600">
              <a:buFont typeface="+mj-lt"/>
              <a:buAutoNum type="arabicPeriod" startAt="6"/>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Load Data</a:t>
            </a:r>
            <a:r>
              <a:rPr lang="en-IN" sz="105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3989189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7"/>
              <a:tabLst/>
              <a:defRPr/>
            </a:pPr>
            <a:r>
              <a:rPr lang="en-IN" sz="1050" b="0" i="0" u="none" strike="noStrike" kern="1200" dirty="0">
                <a:solidFill>
                  <a:schemeClr val="tx1"/>
                </a:solidFill>
                <a:effectLst/>
                <a:latin typeface="+mn-lt"/>
                <a:ea typeface="+mn-ea"/>
                <a:cs typeface="+mn-cs"/>
              </a:rPr>
              <a:t>A confirmation page appears indicating the table and rows have been created. </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Continue to Create Application Wizard</a:t>
            </a:r>
            <a:r>
              <a:rPr lang="en-IN" sz="1050" b="0" i="0" u="none" strike="noStrike" kern="1200" dirty="0">
                <a:solidFill>
                  <a:schemeClr val="tx1"/>
                </a:solidFill>
                <a:effectLst/>
                <a:latin typeface="+mn-lt"/>
                <a:ea typeface="+mn-ea"/>
                <a:cs typeface="+mn-cs"/>
              </a:rPr>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7"/>
              <a:tabLst/>
              <a:defRPr/>
            </a:pPr>
            <a:r>
              <a:rPr lang="en-IN" sz="1050" b="0" i="0" u="none" strike="noStrike" kern="1200" dirty="0">
                <a:solidFill>
                  <a:schemeClr val="tx1"/>
                </a:solidFill>
                <a:effectLst/>
                <a:latin typeface="+mn-lt"/>
                <a:ea typeface="+mn-ea"/>
                <a:cs typeface="+mn-cs"/>
              </a:rPr>
              <a:t>The Create Application Wizard appears. </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Home, Dashboard, Faceted Search, Interactive Report with Form, and Calendar pages based on the new table are displayed under Pages. From here, you can edit page name or create additional pages based on the imported data.</a:t>
            </a:r>
          </a:p>
          <a:p>
            <a:pPr marL="457200" lvl="3" indent="0">
              <a:buFont typeface="+mj-lt"/>
              <a:buNone/>
            </a:pPr>
            <a:r>
              <a:rPr lang="en-IN" sz="900" b="0" i="0" u="none" strike="noStrike" kern="1200" dirty="0">
                <a:solidFill>
                  <a:schemeClr val="tx1"/>
                </a:solidFill>
                <a:effectLst/>
                <a:latin typeface="+mn-lt"/>
                <a:ea typeface="+mn-ea"/>
                <a:cs typeface="+mn-cs"/>
              </a:rPr>
              <a:t>For Name, enter the name used to identify the application to developers. In the slide example, you enter </a:t>
            </a:r>
            <a:r>
              <a:rPr lang="en-IN" sz="900" b="1" i="0" u="none" strike="noStrike" kern="1200" dirty="0">
                <a:solidFill>
                  <a:schemeClr val="tx1"/>
                </a:solidFill>
                <a:effectLst/>
                <a:latin typeface="+mn-lt"/>
                <a:ea typeface="+mn-ea"/>
                <a:cs typeface="+mn-cs"/>
              </a:rPr>
              <a:t>Tasks App</a:t>
            </a:r>
            <a:r>
              <a:rPr lang="en-IN" sz="900" b="0" i="0" u="none" strike="noStrike" kern="1200" dirty="0">
                <a:solidFill>
                  <a:schemeClr val="tx1"/>
                </a:solidFill>
                <a:effectLst/>
                <a:latin typeface="+mn-lt"/>
                <a:ea typeface="+mn-ea"/>
                <a:cs typeface="+mn-cs"/>
              </a:rPr>
              <a:t>.</a:t>
            </a:r>
          </a:p>
          <a:p>
            <a:pPr marL="457200" lvl="3" indent="0">
              <a:buFont typeface="+mj-lt"/>
              <a:buNone/>
            </a:pPr>
            <a:r>
              <a:rPr lang="en-IN" sz="900" b="0" i="0" u="none" strike="noStrike" kern="1200" dirty="0">
                <a:solidFill>
                  <a:schemeClr val="tx1"/>
                </a:solidFill>
                <a:effectLst/>
                <a:latin typeface="+mn-lt"/>
                <a:ea typeface="+mn-ea"/>
                <a:cs typeface="+mn-cs"/>
              </a:rPr>
              <a:t>For Appearance, you can either Accept the default (</a:t>
            </a:r>
            <a:r>
              <a:rPr lang="en-IN" sz="900" b="1" i="0" u="none" strike="noStrike" kern="1200" dirty="0">
                <a:solidFill>
                  <a:schemeClr val="tx1"/>
                </a:solidFill>
                <a:effectLst/>
                <a:latin typeface="+mn-lt"/>
                <a:ea typeface="+mn-ea"/>
                <a:cs typeface="+mn-cs"/>
              </a:rPr>
              <a:t>Vita, Side Menu</a:t>
            </a:r>
            <a:r>
              <a:rPr lang="en-IN" sz="900" b="0" i="0" u="none" strike="noStrike" kern="1200" dirty="0">
                <a:solidFill>
                  <a:schemeClr val="tx1"/>
                </a:solidFill>
                <a:effectLst/>
                <a:latin typeface="+mn-lt"/>
                <a:ea typeface="+mn-ea"/>
                <a:cs typeface="+mn-cs"/>
              </a:rPr>
              <a:t>), or change the appearance by clicking the </a:t>
            </a:r>
            <a:r>
              <a:rPr lang="en-IN" sz="900" b="1" i="0" u="none" strike="noStrike" kern="1200" dirty="0">
                <a:solidFill>
                  <a:schemeClr val="tx1"/>
                </a:solidFill>
                <a:effectLst/>
                <a:latin typeface="+mn-lt"/>
                <a:ea typeface="+mn-ea"/>
                <a:cs typeface="+mn-cs"/>
              </a:rPr>
              <a:t>Set Appearance</a:t>
            </a:r>
            <a:r>
              <a:rPr lang="en-IN" sz="900" b="0" i="0" u="none" strike="noStrike" kern="1200" dirty="0">
                <a:solidFill>
                  <a:schemeClr val="tx1"/>
                </a:solidFill>
                <a:effectLst/>
                <a:latin typeface="+mn-lt"/>
                <a:ea typeface="+mn-ea"/>
                <a:cs typeface="+mn-cs"/>
              </a:rPr>
              <a:t> icon and edit the attributes in the Appearance dialog.</a:t>
            </a:r>
          </a:p>
          <a:p>
            <a:pPr marL="457200" lvl="3" indent="0">
              <a:buFont typeface="+mj-lt"/>
              <a:buNone/>
            </a:pPr>
            <a:r>
              <a:rPr lang="en-IN" sz="900" b="0" i="0" u="none" strike="noStrike" kern="1200" dirty="0">
                <a:solidFill>
                  <a:schemeClr val="tx1"/>
                </a:solidFill>
                <a:effectLst/>
                <a:latin typeface="+mn-lt"/>
                <a:ea typeface="+mn-ea"/>
                <a:cs typeface="+mn-cs"/>
              </a:rPr>
              <a:t>To add a page, click </a:t>
            </a:r>
            <a:r>
              <a:rPr lang="en-IN" sz="900" b="1" i="0" u="none" strike="noStrike" kern="1200" dirty="0">
                <a:solidFill>
                  <a:schemeClr val="tx1"/>
                </a:solidFill>
                <a:effectLst/>
                <a:latin typeface="+mn-lt"/>
                <a:ea typeface="+mn-ea"/>
                <a:cs typeface="+mn-cs"/>
              </a:rPr>
              <a:t>Add Page</a:t>
            </a:r>
            <a:r>
              <a:rPr lang="en-IN" sz="900" b="0" i="0" u="none" strike="noStrike" kern="1200" dirty="0">
                <a:solidFill>
                  <a:schemeClr val="tx1"/>
                </a:solidFill>
                <a:effectLst/>
                <a:latin typeface="+mn-lt"/>
                <a:ea typeface="+mn-ea"/>
                <a:cs typeface="+mn-cs"/>
              </a:rPr>
              <a:t> and select the desired page type. The user interface changes based on the selected page type.</a:t>
            </a:r>
            <a:br>
              <a:rPr lang="en-IN" sz="900" b="0" i="0" u="none" strike="noStrike" kern="1200" dirty="0">
                <a:solidFill>
                  <a:schemeClr val="tx1"/>
                </a:solidFill>
                <a:effectLst/>
                <a:latin typeface="+mn-lt"/>
                <a:ea typeface="+mn-ea"/>
                <a:cs typeface="+mn-cs"/>
              </a:rPr>
            </a:br>
            <a:r>
              <a:rPr lang="en-IN" sz="900" b="0" i="0" u="none" strike="noStrike" kern="1200" dirty="0">
                <a:solidFill>
                  <a:schemeClr val="tx1"/>
                </a:solidFill>
                <a:effectLst/>
                <a:latin typeface="+mn-lt"/>
                <a:ea typeface="+mn-ea"/>
                <a:cs typeface="+mn-cs"/>
              </a:rPr>
              <a:t>In the slide example, accept the default for Appearance and Pages.</a:t>
            </a:r>
          </a:p>
          <a:p>
            <a:pPr marL="228600" marR="0" lvl="1" indent="0" algn="l" defTabSz="914400" rtl="0" eaLnBrk="1" fontAlgn="auto" latinLnBrk="0" hangingPunct="1">
              <a:lnSpc>
                <a:spcPct val="100000"/>
              </a:lnSpc>
              <a:spcBef>
                <a:spcPts val="600"/>
              </a:spcBef>
              <a:spcAft>
                <a:spcPts val="0"/>
              </a:spcAft>
              <a:buClrTx/>
              <a:buSzTx/>
              <a:buFont typeface="+mj-lt"/>
              <a:buNone/>
              <a:tabLst/>
              <a:defRPr/>
            </a:pP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913820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666258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9"/>
              <a:tabLst/>
              <a:defRPr/>
            </a:pPr>
            <a:r>
              <a:rPr lang="en-IN" sz="1050" b="0" i="0" u="none" strike="noStrike" kern="1200" dirty="0">
                <a:solidFill>
                  <a:schemeClr val="tx1"/>
                </a:solidFill>
                <a:effectLst/>
                <a:latin typeface="+mn-lt"/>
                <a:ea typeface="+mn-ea"/>
                <a:cs typeface="+mn-cs"/>
              </a:rPr>
              <a:t>For Features, select features to include with your application. In the slide example, click </a:t>
            </a:r>
            <a:r>
              <a:rPr lang="en-IN" sz="1050" b="1" i="0" u="none" strike="noStrike" kern="1200" dirty="0">
                <a:solidFill>
                  <a:schemeClr val="tx1"/>
                </a:solidFill>
                <a:effectLst/>
                <a:latin typeface="+mn-lt"/>
                <a:ea typeface="+mn-ea"/>
                <a:cs typeface="+mn-cs"/>
              </a:rPr>
              <a:t>Check All</a:t>
            </a:r>
            <a:r>
              <a:rPr lang="en-IN" sz="1050" b="0" i="0" u="none" strike="noStrike" kern="1200" dirty="0">
                <a:solidFill>
                  <a:schemeClr val="tx1"/>
                </a:solidFill>
                <a:effectLst/>
                <a:latin typeface="+mn-lt"/>
                <a:ea typeface="+mn-ea"/>
                <a:cs typeface="+mn-cs"/>
              </a:rPr>
              <a:t>.</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In the slide example, accept the default for Settings.</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Create Application</a:t>
            </a:r>
            <a:r>
              <a:rPr lang="en-IN" sz="1050" b="0" i="0" u="none" strike="noStrike" kern="1200" dirty="0">
                <a:solidFill>
                  <a:schemeClr val="tx1"/>
                </a:solidFill>
                <a:effectLst/>
                <a:latin typeface="+mn-lt"/>
                <a:ea typeface="+mn-ea"/>
                <a:cs typeface="+mn-cs"/>
              </a:rPr>
              <a:t>.</a:t>
            </a: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1452795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10"/>
              <a:tabLst/>
              <a:defRPr/>
            </a:pPr>
            <a:r>
              <a:rPr lang="en-US" sz="1050" dirty="0">
                <a:latin typeface="+mn-lt"/>
                <a:cs typeface="Arial" pitchFamily="34" charset="0"/>
              </a:rPr>
              <a:t> </a:t>
            </a:r>
            <a:r>
              <a:rPr lang="en-US" baseline="0" dirty="0"/>
              <a:t>Your application is now created successfully and you can run the application by clicking the Run Application button on the application home page.</a:t>
            </a:r>
          </a:p>
          <a:p>
            <a:pPr marL="571500" marR="0" lvl="3" indent="0" algn="l" defTabSz="914400" rtl="0" eaLnBrk="1" fontAlgn="auto" latinLnBrk="0" hangingPunct="1">
              <a:lnSpc>
                <a:spcPct val="100000"/>
              </a:lnSpc>
              <a:spcBef>
                <a:spcPts val="600"/>
              </a:spcBef>
              <a:spcAft>
                <a:spcPts val="0"/>
              </a:spcAft>
              <a:buClrTx/>
              <a:buSzTx/>
              <a:buFont typeface="+mj-lt"/>
              <a:buNone/>
              <a:tabLst/>
              <a:defRPr/>
            </a:pPr>
            <a:r>
              <a:rPr lang="en-US" sz="900" dirty="0">
                <a:latin typeface="+mn-lt"/>
                <a:cs typeface="Arial" pitchFamily="34" charset="0"/>
              </a:rPr>
              <a:t>Now, you see the Application home page. Click </a:t>
            </a:r>
            <a:r>
              <a:rPr lang="en-US" sz="900" b="1" dirty="0">
                <a:latin typeface="+mn-lt"/>
                <a:cs typeface="Arial" pitchFamily="34" charset="0"/>
              </a:rPr>
              <a:t>Run Application</a:t>
            </a:r>
            <a:r>
              <a:rPr lang="en-US" sz="900" dirty="0">
                <a:latin typeface="+mn-lt"/>
                <a:cs typeface="Arial" pitchFamily="34" charset="0"/>
              </a:rPr>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10"/>
              <a:tabLst/>
              <a:defRPr/>
            </a:pPr>
            <a:r>
              <a:rPr lang="en-US" sz="1050" dirty="0">
                <a:latin typeface="+mn-lt"/>
                <a:cs typeface="Arial" pitchFamily="34" charset="0"/>
              </a:rPr>
              <a:t> </a:t>
            </a:r>
            <a:r>
              <a:rPr lang="en-US" sz="1050" dirty="0">
                <a:latin typeface="Arial" charset="0"/>
              </a:rPr>
              <a:t>In the slide example, you have chosen the Application Express authentication scheme. Therefore, the Login page appears. </a:t>
            </a:r>
            <a:br>
              <a:rPr lang="en-US" sz="1050" dirty="0">
                <a:latin typeface="Arial" charset="0"/>
              </a:rPr>
            </a:br>
            <a:r>
              <a:rPr lang="en-US" sz="1050" dirty="0">
                <a:latin typeface="Arial" charset="0"/>
              </a:rPr>
              <a:t>Enter your workspace username and password, and then click </a:t>
            </a:r>
            <a:r>
              <a:rPr lang="en-US" sz="1050" b="1" dirty="0">
                <a:latin typeface="Arial" charset="0"/>
              </a:rPr>
              <a:t>Sign In</a:t>
            </a:r>
            <a:r>
              <a:rPr lang="en-US" sz="1050" dirty="0">
                <a:latin typeface="Arial" charset="0"/>
              </a:rPr>
              <a:t> to log in to your application.</a:t>
            </a:r>
          </a:p>
          <a:p>
            <a:pPr marL="228600" lvl="0" indent="-228600">
              <a:buFont typeface="+mj-lt"/>
              <a:buNone/>
            </a:pPr>
            <a:r>
              <a:rPr lang="en-US" sz="1100" dirty="0">
                <a:latin typeface="Arial" charset="0"/>
                <a:cs typeface="Arial" pitchFamily="34" charset="0"/>
              </a:rPr>
              <a:t>The slide shows the Tasks App application home page.</a:t>
            </a:r>
            <a:endParaRPr lang="en-US" baseline="0" dirty="0"/>
          </a:p>
          <a:p>
            <a:pPr marL="228600" lvl="0" indent="-228600">
              <a:buFont typeface="+mj-lt"/>
              <a:buNone/>
            </a:pPr>
            <a:endParaRPr lang="en-US" b="1" baseline="0" dirty="0"/>
          </a:p>
          <a:p>
            <a:pPr marL="228600" lvl="0" indent="-228600">
              <a:buFont typeface="+mj-lt"/>
              <a:buNone/>
            </a:pPr>
            <a:r>
              <a:rPr lang="en-US" b="1" baseline="0" dirty="0"/>
              <a:t>Note</a:t>
            </a:r>
            <a:r>
              <a:rPr lang="en-US" baseline="0" dirty="0"/>
              <a:t>: You can navigate to the Object Browser and browse through the tables to review the table that has been created.</a:t>
            </a:r>
            <a:endParaRPr lang="en-US" dirty="0"/>
          </a:p>
          <a:p>
            <a:pPr marL="0" marR="0" lvl="0" indent="0" algn="l" defTabSz="914400" rtl="0" eaLnBrk="1" fontAlgn="auto" latinLnBrk="0" hangingPunct="1">
              <a:lnSpc>
                <a:spcPct val="100000"/>
              </a:lnSpc>
              <a:spcBef>
                <a:spcPts val="600"/>
              </a:spcBef>
              <a:spcAft>
                <a:spcPts val="0"/>
              </a:spcAft>
              <a:buClrTx/>
              <a:buSzTx/>
              <a:buFont typeface="+mj-lt"/>
              <a:buNone/>
              <a:tabLst/>
              <a:defRPr/>
            </a:pPr>
            <a:br>
              <a:rPr lang="en-US" sz="1100" dirty="0">
                <a:latin typeface="+mn-lt"/>
                <a:cs typeface="Arial" pitchFamily="34" charset="0"/>
              </a:rPr>
            </a:br>
            <a:endParaRPr lang="en-IN" sz="1100" b="0" i="0" u="none" strike="noStrike" kern="1200" dirty="0">
              <a:solidFill>
                <a:schemeClr val="tx1"/>
              </a:solidFill>
              <a:effectLst/>
              <a:latin typeface="+mn-lt"/>
              <a:ea typeface="+mn-ea"/>
              <a:cs typeface="+mn-cs"/>
            </a:endParaRPr>
          </a:p>
          <a:p>
            <a:pPr marL="400050" marR="0" lvl="2" indent="0" algn="l" defTabSz="914400" rtl="0" eaLnBrk="1" fontAlgn="auto" latinLnBrk="0" hangingPunct="1">
              <a:lnSpc>
                <a:spcPct val="100000"/>
              </a:lnSpc>
              <a:spcBef>
                <a:spcPts val="600"/>
              </a:spcBef>
              <a:spcAft>
                <a:spcPts val="0"/>
              </a:spcAft>
              <a:buClrTx/>
              <a:buSzTx/>
              <a:buFont typeface="+mj-lt"/>
              <a:buNone/>
              <a:tabLst/>
              <a:defRPr/>
            </a:pPr>
            <a:br>
              <a:rPr lang="en-IN" sz="900" b="0" i="0" u="none" strike="noStrike" kern="1200" dirty="0">
                <a:solidFill>
                  <a:schemeClr val="tx1"/>
                </a:solidFill>
                <a:effectLst/>
                <a:latin typeface="+mn-lt"/>
                <a:ea typeface="+mn-ea"/>
                <a:cs typeface="+mn-cs"/>
              </a:rPr>
            </a:b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228600" marR="0" lvl="1" indent="0" algn="l" defTabSz="914400" rtl="0" eaLnBrk="1" fontAlgn="auto" latinLnBrk="0" hangingPunct="1">
              <a:lnSpc>
                <a:spcPct val="100000"/>
              </a:lnSpc>
              <a:spcBef>
                <a:spcPts val="600"/>
              </a:spcBef>
              <a:spcAft>
                <a:spcPts val="0"/>
              </a:spcAft>
              <a:buClrTx/>
              <a:buSzTx/>
              <a:buFont typeface="+mj-lt"/>
              <a:buNone/>
              <a:tabLst/>
              <a:defRPr/>
            </a:pPr>
            <a:r>
              <a:rPr lang="en-IN" sz="1050" b="0" i="0" u="none" strike="noStrike" kern="1200" dirty="0">
                <a:solidFill>
                  <a:schemeClr val="tx1"/>
                </a:solidFill>
                <a:effectLst/>
                <a:latin typeface="+mn-lt"/>
                <a:ea typeface="+mn-ea"/>
                <a:cs typeface="+mn-cs"/>
              </a:rPr>
              <a:t>    </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20695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US" sz="1100" dirty="0"/>
              <a:t>By using the Load Data wizard, your data is loaded</a:t>
            </a:r>
            <a:r>
              <a:rPr lang="en-US" sz="1100" baseline="0" dirty="0"/>
              <a:t> in to a single table and an application with a Dashboard, </a:t>
            </a:r>
            <a:r>
              <a:rPr lang="en-IN" sz="1100" b="0" i="0" u="none" strike="noStrike" kern="1200" dirty="0">
                <a:solidFill>
                  <a:schemeClr val="tx1"/>
                </a:solidFill>
                <a:effectLst/>
                <a:latin typeface="+mn-lt"/>
                <a:ea typeface="+mn-ea"/>
                <a:cs typeface="+mn-cs"/>
              </a:rPr>
              <a:t>Faceted Search, Interactive Report with Form, and Calendar pages </a:t>
            </a:r>
            <a:r>
              <a:rPr lang="en-US" sz="1100" baseline="0" dirty="0"/>
              <a:t>is created. Later, you can expand and include additional functionality into this application.</a:t>
            </a:r>
            <a:endParaRPr lang="en-US" sz="1100" dirty="0"/>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US" sz="1100" dirty="0">
                <a:latin typeface="+mn-lt"/>
                <a:cs typeface="Arial" pitchFamily="34" charset="0"/>
              </a:rPr>
              <a:t>In the slide example, click Dashboard in the navigation menu. Four different charts are displayed. In the navigation menu, click Tasks Search to view the Faceted Search page. You learn about different types of reports later in </a:t>
            </a:r>
            <a:r>
              <a:rPr lang="en-US" sz="1100">
                <a:latin typeface="+mn-lt"/>
                <a:cs typeface="Arial" pitchFamily="34" charset="0"/>
              </a:rPr>
              <a:t>this course.</a:t>
            </a:r>
            <a:endParaRPr lang="en-IN" sz="90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05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784430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Mobile applications developed with Oracle Application Express are browser-based applications that run inside the browser on the mobile device. Therefore, these applications must have a connection in order to communicate with the Oracle Database and cannot operate in a disconnected environment. </a:t>
            </a:r>
          </a:p>
          <a:p>
            <a:r>
              <a:rPr lang="en-IN" sz="1100" b="0" i="0" u="none" strike="noStrike" kern="1200" dirty="0">
                <a:solidFill>
                  <a:schemeClr val="tx1"/>
                </a:solidFill>
                <a:effectLst/>
                <a:latin typeface="+mn-lt"/>
                <a:ea typeface="+mn-ea"/>
                <a:cs typeface="+mn-cs"/>
              </a:rPr>
              <a:t>Mobile devices that have HTML5 capabilities can utilize all of the capabilities that can be built into the applications, including HTML5 date-pickers, sub-types that display different keypads based on field definition, and so. Older devices will still render the application they will offer less advanced features. The major advantage of developing browser-based applications is that you only need to develop them once for desktop and mobile devices. However, one major limitation is accessing on-device features such as contact lists. This limitation can be alleviated by integrating with solutions such as PhoneGap that support the creation of hybrid solutions, which use a native application wrapper to display the web applications. </a:t>
            </a:r>
          </a:p>
          <a:p>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Solutions such as </a:t>
            </a:r>
            <a:r>
              <a:rPr lang="en-IN" sz="1100" b="0" i="0" u="none" strike="noStrike" kern="1200" dirty="0" err="1">
                <a:solidFill>
                  <a:schemeClr val="tx1"/>
                </a:solidFill>
                <a:effectLst/>
                <a:latin typeface="+mn-lt"/>
                <a:ea typeface="+mn-ea"/>
                <a:cs typeface="+mn-cs"/>
              </a:rPr>
              <a:t>Phonegap</a:t>
            </a:r>
            <a:r>
              <a:rPr lang="en-IN" sz="1100" b="0" i="0" u="none" strike="noStrike" kern="1200" dirty="0">
                <a:solidFill>
                  <a:schemeClr val="tx1"/>
                </a:solidFill>
                <a:effectLst/>
                <a:latin typeface="+mn-lt"/>
                <a:ea typeface="+mn-ea"/>
                <a:cs typeface="+mn-cs"/>
              </a:rPr>
              <a:t> provide various APIs to access many of the native phone features not currently available using HTML5 or JavaScript. </a:t>
            </a: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To learn more, see: </a:t>
            </a:r>
            <a:r>
              <a:rPr lang="en-IN" sz="1100" b="0" i="0" u="none" strike="noStrike" kern="1200" dirty="0">
                <a:solidFill>
                  <a:schemeClr val="tx1"/>
                </a:solidFill>
                <a:effectLst/>
                <a:latin typeface="+mn-lt"/>
                <a:ea typeface="+mn-ea"/>
                <a:cs typeface="+mn-cs"/>
                <a:hlinkClick r:id="rId3"/>
              </a:rPr>
              <a:t>http://phonegap.com/</a:t>
            </a:r>
            <a:endParaRPr lang="en-IN" sz="1100" b="0" i="0" u="none" strike="noStrike" kern="1200" dirty="0">
              <a:solidFill>
                <a:schemeClr val="tx1"/>
              </a:solidFill>
              <a:effectLst/>
              <a:latin typeface="+mn-lt"/>
              <a:ea typeface="+mn-ea"/>
              <a:cs typeface="+mn-cs"/>
            </a:endParaRP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Universal Theme - 42 (Universal Theme) enables developers to build modern web applications without requiring extensive knowledge of HTML, CSS, or JavaScript. Universal Theme is a responsive, versatile, and customizable user interface for your Application Express apps. It is designed uniquely for Oracle APEX to make it easy for developers to build beautiful, modern applications, at any scale, for any purpose, that work on any device. You learn more about Universal Theme later in this course.</a:t>
            </a:r>
          </a:p>
          <a:p>
            <a:pPr marL="228600" marR="0" lvl="0" indent="-228600" algn="just" defTabSz="914400" rtl="0" eaLnBrk="1" fontAlgn="auto" latinLnBrk="0" hangingPunct="1">
              <a:lnSpc>
                <a:spcPct val="100000"/>
              </a:lnSpc>
              <a:spcBef>
                <a:spcPts val="600"/>
              </a:spcBef>
              <a:spcAft>
                <a:spcPts val="0"/>
              </a:spcAft>
              <a:buClrTx/>
              <a:buSzTx/>
              <a:buFont typeface="+mj-lt"/>
              <a:buNone/>
              <a:tabLst/>
              <a:defRPr/>
            </a:pPr>
            <a:endParaRPr lang="en-US" dirty="0"/>
          </a:p>
          <a:p>
            <a:r>
              <a:rPr lang="en-IN" sz="1100" b="0" i="0" u="none" strike="noStrike" kern="1200" dirty="0">
                <a:solidFill>
                  <a:schemeClr val="tx1"/>
                </a:solidFill>
                <a:effectLst/>
                <a:latin typeface="+mn-lt"/>
                <a:ea typeface="+mn-ea"/>
                <a:cs typeface="+mn-cs"/>
              </a:rPr>
              <a:t>To create a mobile application:</a:t>
            </a:r>
          </a:p>
          <a:p>
            <a:pPr marL="342900" lvl="1" indent="-228600">
              <a:buFont typeface="+mj-lt"/>
              <a:buAutoNum type="arabicPeriod"/>
            </a:pPr>
            <a:r>
              <a:rPr lang="en-IN" sz="1050" b="0" i="0" u="none" strike="noStrike" kern="1200" dirty="0">
                <a:solidFill>
                  <a:schemeClr val="tx1"/>
                </a:solidFill>
                <a:effectLst/>
                <a:latin typeface="+mn-lt"/>
                <a:ea typeface="+mn-ea"/>
                <a:cs typeface="+mn-cs"/>
              </a:rPr>
              <a:t>Create a new application by running the Create Application Wizard. </a:t>
            </a:r>
          </a:p>
          <a:p>
            <a:pPr marL="342900" lvl="1" indent="-228600">
              <a:buFont typeface="+mj-lt"/>
              <a:buAutoNum type="arabicPeriod"/>
            </a:pPr>
            <a:r>
              <a:rPr lang="en-IN" sz="1050" b="0" i="0" u="none" strike="noStrike" kern="1200" dirty="0">
                <a:solidFill>
                  <a:schemeClr val="tx1"/>
                </a:solidFill>
                <a:effectLst/>
                <a:latin typeface="+mn-lt"/>
                <a:ea typeface="+mn-ea"/>
                <a:cs typeface="+mn-cs"/>
              </a:rPr>
              <a:t>Run the Create Page Wizard and add mobile pages. </a:t>
            </a:r>
          </a:p>
          <a:p>
            <a:pPr marL="0" lvl="0" indent="-114300">
              <a:buFont typeface="+mj-lt"/>
              <a:buNone/>
            </a:pPr>
            <a:endParaRPr lang="en-IN" sz="1100" b="0" i="0" u="none" strike="noStrike" kern="1200" dirty="0">
              <a:solidFill>
                <a:schemeClr val="tx1"/>
              </a:solidFill>
              <a:effectLst/>
              <a:latin typeface="+mn-lt"/>
              <a:ea typeface="+mn-ea"/>
              <a:cs typeface="+mn-cs"/>
            </a:endParaRPr>
          </a:p>
          <a:p>
            <a:pPr marL="0" lvl="0" indent="-114300">
              <a:buFont typeface="+mj-lt"/>
              <a:buNone/>
            </a:pPr>
            <a:r>
              <a:rPr lang="en-IN" sz="1100" b="0" i="0" u="none" strike="noStrike" kern="1200" dirty="0">
                <a:solidFill>
                  <a:schemeClr val="tx1"/>
                </a:solidFill>
                <a:effectLst/>
                <a:latin typeface="+mn-lt"/>
                <a:ea typeface="+mn-ea"/>
                <a:cs typeface="+mn-cs"/>
              </a:rPr>
              <a:t>You learn more about the Create Page Wizard later in this course.</a:t>
            </a:r>
          </a:p>
          <a:p>
            <a:pPr marL="228600" marR="0" lvl="0" indent="-228600" algn="just" defTabSz="914400" rtl="0" eaLnBrk="1" fontAlgn="auto" latinLnBrk="0" hangingPunct="1">
              <a:lnSpc>
                <a:spcPct val="100000"/>
              </a:lnSpc>
              <a:spcBef>
                <a:spcPts val="600"/>
              </a:spcBef>
              <a:spcAft>
                <a:spcPts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477053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dirty="0">
                <a:effectLst/>
              </a:rPr>
              <a:t>The slide example shows three different types of reports that you can create for mobile devices.</a:t>
            </a:r>
          </a:p>
          <a:p>
            <a:r>
              <a:rPr lang="en-IN" dirty="0">
                <a:effectLst/>
              </a:rPr>
              <a:t>Although the Universal Theme is optimized to work well on mobile devices, not all components are mobile friendly. For example, interactive reports and interactive grids do not work well in mobile environments. When creating reports for mobile devices, Oracle recommends the following report types: </a:t>
            </a:r>
          </a:p>
          <a:p>
            <a:r>
              <a:rPr lang="en-IN" b="1" dirty="0">
                <a:effectLst/>
              </a:rPr>
              <a:t>List View</a:t>
            </a:r>
            <a:endParaRPr lang="en-IN" dirty="0">
              <a:effectLst/>
            </a:endParaRPr>
          </a:p>
          <a:p>
            <a:r>
              <a:rPr lang="en-IN" dirty="0">
                <a:effectLst/>
              </a:rPr>
              <a:t>Features a responsive design to display data and provide easy navigation on Smartphones. Creates a page that contains the formatted result of a SQL query. You choose a table on which to build the List view and select a database column to be used for the List view entry. </a:t>
            </a:r>
          </a:p>
          <a:p>
            <a:r>
              <a:rPr lang="en-IN" b="1" dirty="0">
                <a:effectLst/>
              </a:rPr>
              <a:t>Column Toggle Report</a:t>
            </a:r>
            <a:endParaRPr lang="en-IN" dirty="0">
              <a:effectLst/>
            </a:endParaRPr>
          </a:p>
          <a:p>
            <a:r>
              <a:rPr lang="en-IN" dirty="0">
                <a:effectLst/>
              </a:rPr>
              <a:t>Creates a responsive report designed for mobile applications and Smartphones. By default, column toggle reports are created with all columns set to the same priority. However, the developer can edit the report column attributes and rank columns by importance. Columns with a lesser priority (larger number) are hidden at narrower screen widths. The report includes a Columns button which enables end users to select which columns they want to view.</a:t>
            </a:r>
          </a:p>
          <a:p>
            <a:r>
              <a:rPr lang="en-IN" b="1" dirty="0">
                <a:effectLst/>
              </a:rPr>
              <a:t>Reflow Report</a:t>
            </a:r>
            <a:endParaRPr lang="en-IN" dirty="0">
              <a:effectLst/>
            </a:endParaRPr>
          </a:p>
          <a:p>
            <a:r>
              <a:rPr lang="en-IN" dirty="0">
                <a:effectLst/>
              </a:rPr>
              <a:t>Creates a responsive report designed for mobile applications and Smartphones. When there is not enough space available to display the report horizontally, the report responds by collapsing the table columns into a vertical value pairs layout where each column displays on a separate row.</a:t>
            </a:r>
          </a:p>
          <a:p>
            <a:endParaRPr lang="en-IN" dirty="0">
              <a:effectLst/>
            </a:endParaRPr>
          </a:p>
          <a:p>
            <a:r>
              <a:rPr lang="en-IN" dirty="0">
                <a:effectLst/>
              </a:rPr>
              <a:t>You learn more about the interactive report, interactive grid, and other report types later in this course.</a:t>
            </a:r>
            <a:br>
              <a:rPr lang="en-IN" dirty="0">
                <a:effectLst/>
              </a:rPr>
            </a:br>
            <a:endParaRPr lang="en-IN" dirty="0">
              <a:effectLst/>
            </a:endParaRPr>
          </a:p>
          <a:p>
            <a:pPr marL="228600" marR="0" lvl="0" indent="-228600" algn="just" defTabSz="914400" rtl="0" eaLnBrk="1" fontAlgn="auto" latinLnBrk="0" hangingPunct="1">
              <a:lnSpc>
                <a:spcPct val="100000"/>
              </a:lnSpc>
              <a:spcBef>
                <a:spcPts val="600"/>
              </a:spcBef>
              <a:spcAft>
                <a:spcPts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3993172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 this lesson, you learned how</a:t>
            </a:r>
            <a:r>
              <a:rPr lang="en-US" baseline="0" dirty="0"/>
              <a:t> to use the App Builder to create database web applications that can be run on any device. </a:t>
            </a:r>
            <a:r>
              <a:rPr lang="en-US" dirty="0"/>
              <a:t>You learned how to use</a:t>
            </a:r>
            <a:r>
              <a:rPr lang="en-US" baseline="0" dirty="0"/>
              <a:t> the Create Application Wizard to build a database web application based on existing tables. This lesson also covered how to convert a spreadsheet in to a fully functional database application. You reviewed the steps involved in creating a mobile Web application and also the type of reports you can build for your mobile devices.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26</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dirty="0">
              <a:latin typeface="Times New Roman" pitchFamily="18" charset="0"/>
              <a:ea typeface="ＭＳ Ｐゴシック" pitchFamily="34" charset="-128"/>
            </a:endParaRPr>
          </a:p>
        </p:txBody>
      </p:sp>
    </p:spTree>
    <p:extLst>
      <p:ext uri="{BB962C8B-B14F-4D97-AF65-F5344CB8AC3E}">
        <p14:creationId xmlns:p14="http://schemas.microsoft.com/office/powerpoint/2010/main" val="3431620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2740994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28</a:t>
            </a:fld>
            <a:endParaRPr lang="en-US" dirty="0"/>
          </a:p>
        </p:txBody>
      </p:sp>
    </p:spTree>
    <p:extLst>
      <p:ext uri="{BB962C8B-B14F-4D97-AF65-F5344CB8AC3E}">
        <p14:creationId xmlns:p14="http://schemas.microsoft.com/office/powerpoint/2010/main" val="1205634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This lesson introduces you to App Builder. First, you understand some of the basic concepts of App Builder. You understand the components of a database application. You learn how to quickly create an application from scratch and from a file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55000" lnSpcReduction="20000"/>
          </a:bodyPr>
          <a:lstStyle/>
          <a:p>
            <a:r>
              <a:rPr lang="en-US" b="0" dirty="0">
                <a:latin typeface="+mn-lt"/>
                <a:cs typeface="Arial" pitchFamily="34" charset="0"/>
              </a:rPr>
              <a:t>An application is an HTML interface that exists on top of database objects such as tables or procedures. You use App Builder to build the pages that make up an Oracle Application Express application. Before using App Builder, you need to understand some basic concepts about Application Express applications, viewing rendered application pages, managing session state, and understanding URL.</a:t>
            </a:r>
          </a:p>
          <a:p>
            <a:r>
              <a:rPr lang="en-US" b="1" dirty="0">
                <a:latin typeface="+mn-lt"/>
                <a:cs typeface="Arial" pitchFamily="34" charset="0"/>
              </a:rPr>
              <a:t>Application</a:t>
            </a:r>
            <a:r>
              <a:rPr lang="en-US" dirty="0">
                <a:latin typeface="+mn-lt"/>
                <a:cs typeface="Arial" pitchFamily="34" charset="0"/>
              </a:rPr>
              <a:t> </a:t>
            </a:r>
            <a:r>
              <a:rPr lang="en-US" b="1" dirty="0">
                <a:latin typeface="+mn-lt"/>
                <a:cs typeface="Arial" pitchFamily="34" charset="0"/>
              </a:rPr>
              <a:t>Express Application</a:t>
            </a:r>
            <a:br>
              <a:rPr lang="en-US" dirty="0">
                <a:latin typeface="+mn-lt"/>
                <a:cs typeface="Arial" pitchFamily="34" charset="0"/>
              </a:rPr>
            </a:br>
            <a:r>
              <a:rPr lang="en-US" dirty="0">
                <a:latin typeface="+mn-lt"/>
                <a:cs typeface="Arial" pitchFamily="34" charset="0"/>
              </a:rPr>
              <a:t>An application is an HTML interface that exists on top of database objects such as tables or procedures. You (Application Developer) use App Builder to build the pages that make up an Oracle Application Express application. </a:t>
            </a:r>
          </a:p>
          <a:p>
            <a:r>
              <a:rPr lang="en-US" b="1" dirty="0">
                <a:latin typeface="+mn-lt"/>
                <a:cs typeface="Arial" pitchFamily="34" charset="0"/>
              </a:rPr>
              <a:t>Application Page</a:t>
            </a:r>
            <a:br>
              <a:rPr lang="en-US" dirty="0">
                <a:latin typeface="+mn-lt"/>
                <a:cs typeface="Arial" pitchFamily="34" charset="0"/>
              </a:rPr>
            </a:br>
            <a:r>
              <a:rPr lang="en-US" dirty="0">
                <a:latin typeface="+mn-lt"/>
                <a:cs typeface="Arial" pitchFamily="34" charset="0"/>
              </a:rPr>
              <a:t>A page is the basic building block of an application. Every application consists of one or multiple pages. Each page can have buttons and fields (called items) which are grouped into containers called regions. Pages can include application logic (or processes). You can branch from one page to the next using conditional navigation; perform calculations (called computations); perform validations (such as edit checks); and display reports, calendars, and charts. You can view and edit a page in Page Designer. Page Designer is a full featured Integrated Development Environment (IDE) designed to maximize developer productivity in maintaining application pages.</a:t>
            </a:r>
            <a:br>
              <a:rPr lang="en-US" dirty="0">
                <a:latin typeface="+mn-lt"/>
                <a:cs typeface="Arial" pitchFamily="34" charset="0"/>
              </a:rPr>
            </a:br>
            <a:r>
              <a:rPr lang="en-US" dirty="0">
                <a:latin typeface="+mn-lt"/>
                <a:cs typeface="Arial" pitchFamily="34" charset="0"/>
              </a:rPr>
              <a:t>The Application Express engine dynamically renders and processes pages based on data stored in database tables. To view a rendered version of your application, you run or submit it to the Application Express engine. As you create new pages, you can run them individually, or run an entire application.</a:t>
            </a:r>
            <a:br>
              <a:rPr lang="en-US" dirty="0">
                <a:latin typeface="+mn-lt"/>
                <a:cs typeface="Arial" pitchFamily="34" charset="0"/>
              </a:rPr>
            </a:br>
            <a:r>
              <a:rPr lang="en-US" b="1" dirty="0">
                <a:latin typeface="+mn-lt"/>
                <a:cs typeface="Arial" pitchFamily="34" charset="0"/>
              </a:rPr>
              <a:t>Application User Interface</a:t>
            </a:r>
            <a:br>
              <a:rPr lang="en-US" dirty="0">
                <a:latin typeface="+mn-lt"/>
                <a:cs typeface="Arial" pitchFamily="34" charset="0"/>
              </a:rPr>
            </a:br>
            <a:r>
              <a:rPr lang="en-US" dirty="0">
                <a:latin typeface="+mn-lt"/>
                <a:cs typeface="Arial" pitchFamily="34" charset="0"/>
              </a:rPr>
              <a:t>App Builder supports multiple user interfaces within a single application. You can choose to build an application for the desktop, for a mobile device, or for both. Each user interface defined for an application has its own theme, login page, home page, and global page. When you create a page within an application, you must specify which user interface is associated with that page. The user interface you select determines the options that display when creating pages and regions. For example, only desktop pages support maps, data loading, and interactive reports. Similarly, on mobile pages the most common construct is a list and form, instead of report and form.</a:t>
            </a:r>
            <a:br>
              <a:rPr lang="en-US" dirty="0">
                <a:latin typeface="+mn-lt"/>
                <a:cs typeface="Arial" pitchFamily="34" charset="0"/>
              </a:rPr>
            </a:br>
            <a:r>
              <a:rPr lang="en-US" dirty="0">
                <a:latin typeface="+mn-lt"/>
                <a:cs typeface="Arial" pitchFamily="34" charset="0"/>
              </a:rPr>
              <a:t>Applications built with the default desktop</a:t>
            </a:r>
            <a:r>
              <a:rPr lang="en-US" baseline="0" dirty="0">
                <a:latin typeface="+mn-lt"/>
                <a:cs typeface="Arial" pitchFamily="34" charset="0"/>
              </a:rPr>
              <a:t> theme, Universal Theme, are responsive and can readily be run on any device including tablets and smartphones. Building mobile specific pages is only recommended when end users will be performing extensive data entry from a mobile device. </a:t>
            </a:r>
            <a:r>
              <a:rPr lang="en-US" dirty="0">
                <a:latin typeface="+mn-lt"/>
                <a:cs typeface="Arial" pitchFamily="34" charset="0"/>
              </a:rPr>
              <a:t>Because mobile applications are designed to run specifically on smartphone devices, they are built with extremely minimal, semantic HTML that is optimized for mobile connections. Mobile applications developed with Oracle Application Express are browser-based applications that run inside the browser on the mobile device. Therefore, these applications must have a connection in order to communicate with the Oracle Database and cannot operate in a disconnected environment.</a:t>
            </a:r>
            <a:br>
              <a:rPr lang="en-US" dirty="0">
                <a:latin typeface="+mn-lt"/>
                <a:cs typeface="Arial" pitchFamily="34" charset="0"/>
              </a:rPr>
            </a:br>
            <a:r>
              <a:rPr lang="en-US" b="1" dirty="0">
                <a:latin typeface="+mn-lt"/>
                <a:cs typeface="Arial" pitchFamily="34" charset="0"/>
              </a:rPr>
              <a:t>Session State</a:t>
            </a:r>
            <a:br>
              <a:rPr lang="en-US" dirty="0">
                <a:latin typeface="+mn-lt"/>
                <a:cs typeface="Arial" pitchFamily="34" charset="0"/>
              </a:rPr>
            </a:br>
            <a:r>
              <a:rPr lang="en-US" dirty="0">
                <a:latin typeface="+mn-lt"/>
                <a:cs typeface="Arial" pitchFamily="34" charset="0"/>
              </a:rPr>
              <a:t>A session is a logical construct that establishes persistence (or stateful behavior) across page views. Each session is assigned a unique identifier. The Application Express engine uses this identifier (or session ID) to store and retrieve an application's working set of data (or session state) before and after each page view. Because sessions are entirely independent of one another, any number of sessions can exist in the database at the same time. A user can also run multiple instances of an application simultaneously in different browser programs.</a:t>
            </a:r>
            <a:br>
              <a:rPr lang="en-US" dirty="0">
                <a:latin typeface="+mn-lt"/>
                <a:cs typeface="Arial" pitchFamily="34" charset="0"/>
              </a:rPr>
            </a:br>
            <a:r>
              <a:rPr lang="en-US" dirty="0">
                <a:latin typeface="+mn-lt"/>
                <a:cs typeface="Arial" pitchFamily="34" charset="0"/>
              </a:rPr>
              <a:t>Sessions are logically and physically distinct from Oracle database sessions used to service page requests. A user runs an application in a single Oracle Application Express session from sign in to sign out with a typical duration measured in minutes or hours. Each page requested during that session results in the Application Express engine creating or reusing an Oracle database session to access database resources. Often these database sessions last just a fraction of a second.</a:t>
            </a:r>
            <a:br>
              <a:rPr lang="en-US" dirty="0">
                <a:latin typeface="+mn-lt"/>
                <a:cs typeface="Arial" pitchFamily="34" charset="0"/>
              </a:rPr>
            </a:br>
            <a:r>
              <a:rPr lang="en-US" b="1" dirty="0">
                <a:latin typeface="+mn-lt"/>
                <a:cs typeface="Arial" pitchFamily="34" charset="0"/>
              </a:rPr>
              <a:t>Page Processing and Page Rendering</a:t>
            </a:r>
            <a:br>
              <a:rPr lang="en-US" dirty="0">
                <a:latin typeface="+mn-lt"/>
                <a:cs typeface="Arial" pitchFamily="34" charset="0"/>
              </a:rPr>
            </a:br>
            <a:r>
              <a:rPr lang="en-US" dirty="0">
                <a:latin typeface="+mn-lt"/>
                <a:cs typeface="Arial" pitchFamily="34" charset="0"/>
              </a:rPr>
              <a:t>When you create an application in Application Builder, you link pages together using tabs, navigation menus, buttons, or hypertext links. Each page can have buttons and items and can include application logic. You can branch from one page to the next using conditional navigation, perform calculations and validations, and display reports, calendars, and charts. You can generate reports, charts, and forms using built-in wizards, static HTML, or deliver more custom rendering with PL/SQL programming.</a:t>
            </a:r>
            <a:br>
              <a:rPr lang="en-US" dirty="0">
                <a:latin typeface="+mn-lt"/>
                <a:cs typeface="Arial" pitchFamily="34" charset="0"/>
              </a:rPr>
            </a:br>
            <a:r>
              <a:rPr lang="en-US" dirty="0">
                <a:latin typeface="+mn-lt"/>
                <a:cs typeface="Arial" pitchFamily="34" charset="0"/>
              </a:rPr>
              <a:t>The Application Express engine dynamically renders and processes pages based on data stored in Oracle database tables. To view a rendered version of your application, you request it from the Application Express engine with a URL. When you run an application, the Application Express engine relies on two processes: </a:t>
            </a:r>
            <a:r>
              <a:rPr lang="en-US" b="1" dirty="0">
                <a:latin typeface="+mn-lt"/>
                <a:cs typeface="Arial" pitchFamily="34" charset="0"/>
              </a:rPr>
              <a:t>Show Page</a:t>
            </a:r>
            <a:r>
              <a:rPr lang="en-US" dirty="0">
                <a:latin typeface="+mn-lt"/>
                <a:cs typeface="Arial" pitchFamily="34" charset="0"/>
              </a:rPr>
              <a:t> is the page rendering process. It assembles all the page attributes (including regions, items, and buttons) into a viewable HTML page.</a:t>
            </a:r>
          </a:p>
          <a:p>
            <a:r>
              <a:rPr lang="en-US" b="1" dirty="0">
                <a:latin typeface="+mn-lt"/>
                <a:cs typeface="Arial" pitchFamily="34" charset="0"/>
              </a:rPr>
              <a:t>Accept Page</a:t>
            </a:r>
            <a:r>
              <a:rPr lang="en-US" dirty="0">
                <a:latin typeface="+mn-lt"/>
                <a:cs typeface="Arial" pitchFamily="34" charset="0"/>
              </a:rPr>
              <a:t> performs page processing. It performs any computations, validations, processes, and branching.</a:t>
            </a:r>
          </a:p>
          <a:p>
            <a:r>
              <a:rPr lang="en-US" dirty="0">
                <a:latin typeface="+mn-lt"/>
                <a:cs typeface="Arial" pitchFamily="34" charset="0"/>
              </a:rPr>
              <a:t>When you request a page using a URL, the engine is running Show Page. When you submit a page, the Application Express engine is running Accept Page or performing page processing during which it saves the submitted values in the session cache and then performs any computations, validations, or processes.</a:t>
            </a:r>
            <a:br>
              <a:rPr lang="en-US" dirty="0">
                <a:latin typeface="+mn-lt"/>
                <a:cs typeface="Arial" pitchFamily="34" charset="0"/>
              </a:rPr>
            </a:br>
            <a:r>
              <a:rPr lang="en-US" b="1" dirty="0">
                <a:latin typeface="+mn-lt"/>
                <a:cs typeface="Arial" pitchFamily="34" charset="0"/>
              </a:rPr>
              <a:t>Application URL Syntax</a:t>
            </a:r>
            <a:br>
              <a:rPr lang="en-US" dirty="0">
                <a:latin typeface="+mn-lt"/>
                <a:cs typeface="Arial" pitchFamily="34" charset="0"/>
              </a:rPr>
            </a:br>
            <a:r>
              <a:rPr lang="en-US" dirty="0">
                <a:latin typeface="+mn-lt"/>
                <a:cs typeface="Arial" pitchFamily="34" charset="0"/>
              </a:rPr>
              <a:t>When you run a page, the URL that displays in your browser indicates the location of Oracle Application Express and identifies the address of Oracle Application Express, the application ID, page number, and session ID. For example:</a:t>
            </a:r>
          </a:p>
          <a:p>
            <a:r>
              <a:rPr lang="en-US" dirty="0">
                <a:latin typeface="+mn-lt"/>
                <a:cs typeface="Arial" pitchFamily="34" charset="0"/>
              </a:rPr>
              <a:t>http://apex.somewhere.com/pls/apex/f?p=4952:1:220883407765693447 This example indicates:</a:t>
            </a:r>
          </a:p>
          <a:p>
            <a:r>
              <a:rPr lang="en-US" dirty="0">
                <a:latin typeface="+mn-lt"/>
                <a:cs typeface="Arial" pitchFamily="34" charset="0"/>
              </a:rPr>
              <a:t>http: is the scheme.</a:t>
            </a:r>
          </a:p>
          <a:p>
            <a:r>
              <a:rPr lang="en-US" dirty="0">
                <a:latin typeface="+mn-lt"/>
                <a:cs typeface="Arial" pitchFamily="34" charset="0"/>
              </a:rPr>
              <a:t>apex.somewhere.com is the domain name of the server. It can also include a port number or an IP address.</a:t>
            </a:r>
          </a:p>
          <a:p>
            <a:r>
              <a:rPr lang="en-US" dirty="0" err="1">
                <a:latin typeface="+mn-lt"/>
                <a:cs typeface="Arial" pitchFamily="34" charset="0"/>
              </a:rPr>
              <a:t>pls</a:t>
            </a:r>
            <a:r>
              <a:rPr lang="en-US" dirty="0">
                <a:latin typeface="+mn-lt"/>
                <a:cs typeface="Arial" pitchFamily="34" charset="0"/>
              </a:rPr>
              <a:t> is the indicator to use the </a:t>
            </a:r>
            <a:r>
              <a:rPr lang="en-US" dirty="0" err="1">
                <a:latin typeface="+mn-lt"/>
                <a:cs typeface="Arial" pitchFamily="34" charset="0"/>
              </a:rPr>
              <a:t>mod_plsql</a:t>
            </a:r>
            <a:r>
              <a:rPr lang="en-US" dirty="0">
                <a:latin typeface="+mn-lt"/>
                <a:cs typeface="Arial" pitchFamily="34" charset="0"/>
              </a:rPr>
              <a:t> cartridge (if applicable)</a:t>
            </a:r>
          </a:p>
          <a:p>
            <a:r>
              <a:rPr lang="en-US" dirty="0">
                <a:latin typeface="+mn-lt"/>
                <a:cs typeface="Arial" pitchFamily="34" charset="0"/>
              </a:rPr>
              <a:t>apex is the Database Access Descriptor (DAD) name. The DAD describes how HTTP Server connects to the database server so that it can fulfill an HTTP request. The default value is apex.</a:t>
            </a:r>
          </a:p>
          <a:p>
            <a:r>
              <a:rPr lang="en-US" dirty="0" err="1">
                <a:latin typeface="+mn-lt"/>
                <a:cs typeface="Arial" pitchFamily="34" charset="0"/>
              </a:rPr>
              <a:t>f?p</a:t>
            </a:r>
            <a:r>
              <a:rPr lang="en-US" dirty="0">
                <a:latin typeface="+mn-lt"/>
                <a:cs typeface="Arial" pitchFamily="34" charset="0"/>
              </a:rPr>
              <a:t>= is a prefix used by Oracle Application Express to route the request to the correct engine process.</a:t>
            </a:r>
          </a:p>
          <a:p>
            <a:r>
              <a:rPr lang="en-US" dirty="0">
                <a:latin typeface="+mn-lt"/>
                <a:cs typeface="Arial" pitchFamily="34" charset="0"/>
              </a:rPr>
              <a:t>4952 is the ID of the application being called. The application ID is a unique number that identifies each application.</a:t>
            </a:r>
          </a:p>
          <a:p>
            <a:r>
              <a:rPr lang="en-US" dirty="0">
                <a:latin typeface="+mn-lt"/>
                <a:cs typeface="Arial" pitchFamily="34" charset="0"/>
              </a:rPr>
              <a:t>1 is the number of the page within the application.</a:t>
            </a:r>
          </a:p>
          <a:p>
            <a:r>
              <a:rPr lang="en-US" dirty="0">
                <a:latin typeface="+mn-lt"/>
                <a:cs typeface="Arial" pitchFamily="34" charset="0"/>
              </a:rPr>
              <a:t>220883407765693447 is the session number. When you run an application, the Application Express engine generates a session number that serves as a key to the user's session state.</a:t>
            </a:r>
          </a:p>
          <a:p>
            <a:r>
              <a:rPr lang="en-US" dirty="0">
                <a:latin typeface="+mn-lt"/>
                <a:cs typeface="Arial" pitchFamily="34" charset="0"/>
              </a:rPr>
              <a:t>To</a:t>
            </a:r>
            <a:r>
              <a:rPr lang="en-US" baseline="0" dirty="0">
                <a:latin typeface="+mn-lt"/>
                <a:cs typeface="Arial" pitchFamily="34" charset="0"/>
              </a:rPr>
              <a:t> learn more about Application URL Syntax, see </a:t>
            </a:r>
            <a:r>
              <a:rPr lang="en-US" i="1" baseline="0" dirty="0">
                <a:latin typeface="+mn-lt"/>
                <a:cs typeface="Arial" pitchFamily="34" charset="0"/>
              </a:rPr>
              <a:t>App Builder Concepts </a:t>
            </a:r>
            <a:r>
              <a:rPr lang="en-US" baseline="0" dirty="0">
                <a:latin typeface="+mn-lt"/>
                <a:cs typeface="Arial" pitchFamily="34" charset="0"/>
              </a:rPr>
              <a:t>chapter in the </a:t>
            </a:r>
            <a:r>
              <a:rPr lang="en-US" i="1" baseline="0" dirty="0">
                <a:latin typeface="+mn-lt"/>
                <a:cs typeface="Arial" pitchFamily="34" charset="0"/>
              </a:rPr>
              <a:t>Application Express App Builder User's Guide</a:t>
            </a:r>
            <a:r>
              <a:rPr lang="en-US" baseline="0" dirty="0">
                <a:latin typeface="+mn-lt"/>
                <a:cs typeface="Arial" pitchFamily="34" charset="0"/>
              </a:rPr>
              <a:t>.</a:t>
            </a:r>
            <a:endParaRPr lang="en-US" dirty="0">
              <a:latin typeface="+mn-lt"/>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latin typeface="+mn-lt"/>
                <a:cs typeface="Arial" pitchFamily="34" charset="0"/>
              </a:rPr>
              <a:t>The slide shows the Sample Database Application home page.</a:t>
            </a:r>
          </a:p>
          <a:p>
            <a:r>
              <a:rPr lang="en-US" dirty="0">
                <a:latin typeface="+mn-lt"/>
                <a:cs typeface="Arial" pitchFamily="34" charset="0"/>
              </a:rPr>
              <a:t>A database application is a collection of pages linked together using navigation menus, tabs, buttons, or hypertext links. Application pages share a common session state and authentication.</a:t>
            </a:r>
            <a:br>
              <a:rPr lang="en-US" dirty="0">
                <a:latin typeface="+mn-lt"/>
                <a:cs typeface="Arial" pitchFamily="34" charset="0"/>
              </a:rPr>
            </a:br>
            <a:r>
              <a:rPr lang="en-US" dirty="0">
                <a:latin typeface="+mn-lt"/>
                <a:cs typeface="Arial" pitchFamily="34" charset="0"/>
              </a:rPr>
              <a:t>To create a database application, an application developer runs wizards to declaratively assemble pages and navigation. Individual pages are organized using containers called regions. Regions can contain text, custom PL/SQL, reports, charts, maps, calendars, web service content, or forms. Forms are made up of fields (called items) which can be selected from the multitude of built-in types (such as text fields, text areas, radio groups, select lists, check boxes, date pickers, and popup list of values).</a:t>
            </a:r>
            <a:br>
              <a:rPr lang="en-US" dirty="0">
                <a:latin typeface="+mn-lt"/>
                <a:cs typeface="Arial" pitchFamily="34" charset="0"/>
              </a:rPr>
            </a:br>
            <a:r>
              <a:rPr lang="en-US" dirty="0">
                <a:latin typeface="+mn-lt"/>
                <a:cs typeface="Arial" pitchFamily="34" charset="0"/>
              </a:rPr>
              <a:t>Developers can also create their own custom item types using plug-ins. Session state (or application context) is transparently managed and the user interface presentation is separated from the application logic enabling developers to manage the look and feel of an application by simply selecting a different theme.</a:t>
            </a:r>
            <a:br>
              <a:rPr lang="en-US" dirty="0">
                <a:latin typeface="+mn-lt"/>
                <a:cs typeface="Arial" pitchFamily="34" charset="0"/>
              </a:rPr>
            </a:br>
            <a:r>
              <a:rPr lang="en-US" dirty="0">
                <a:latin typeface="+mn-lt"/>
                <a:cs typeface="Arial" pitchFamily="34" charset="0"/>
              </a:rPr>
              <a:t>Database applications enable developers to have full control over all aspects of the development process and final application functionality. With database applications, developers can directly leverage their SQL and PL/SQL programming skills. Database applications use declarative controls for developing, enhancing, and maintaining applications. They also support full user interface customization through the use of templates and themes. </a:t>
            </a:r>
            <a:br>
              <a:rPr lang="en-US" dirty="0">
                <a:latin typeface="+mn-lt"/>
                <a:cs typeface="Arial" pitchFamily="34" charset="0"/>
              </a:rPr>
            </a:br>
            <a:r>
              <a:rPr lang="en-US" dirty="0">
                <a:latin typeface="+mn-lt"/>
                <a:cs typeface="Arial" pitchFamily="34" charset="0"/>
              </a:rPr>
              <a:t>Using App Builder you can create two different types of applications: Database applications and </a:t>
            </a:r>
            <a:r>
              <a:rPr lang="en-US" dirty="0" err="1">
                <a:latin typeface="+mn-lt"/>
                <a:cs typeface="Arial" pitchFamily="34" charset="0"/>
              </a:rPr>
              <a:t>Websheet</a:t>
            </a:r>
            <a:r>
              <a:rPr lang="en-US" dirty="0">
                <a:latin typeface="+mn-lt"/>
                <a:cs typeface="Arial" pitchFamily="34" charset="0"/>
              </a:rPr>
              <a:t> applications. This course material covers Database applications.</a:t>
            </a:r>
            <a:br>
              <a:rPr lang="en-US" dirty="0">
                <a:latin typeface="+mn-lt"/>
                <a:cs typeface="Arial" pitchFamily="34" charset="0"/>
              </a:rPr>
            </a:br>
            <a:br>
              <a:rPr lang="en-US" dirty="0">
                <a:latin typeface="+mn-lt"/>
                <a:cs typeface="Arial" pitchFamily="34" charset="0"/>
              </a:rPr>
            </a:br>
            <a:endParaRPr lang="en-US" dirty="0">
              <a:latin typeface="+mn-lt"/>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defRPr/>
            </a:pPr>
            <a:r>
              <a:rPr lang="en-US" sz="1100" dirty="0">
                <a:latin typeface="+mn-lt"/>
              </a:rPr>
              <a:t>After logging in to your Workspace, on the Workspace home page, click </a:t>
            </a:r>
            <a:r>
              <a:rPr lang="en-US" sz="1100" b="1" dirty="0">
                <a:latin typeface="+mn-lt"/>
              </a:rPr>
              <a:t>App Builder</a:t>
            </a:r>
            <a:r>
              <a:rPr lang="en-US" sz="1100" dirty="0">
                <a:latin typeface="+mn-lt"/>
              </a:rPr>
              <a:t>. The App Builder home page displays all installed applications in the current Oracle APEX instance.</a:t>
            </a:r>
          </a:p>
          <a:p>
            <a:pPr lvl="0">
              <a:buNone/>
              <a:defRPr/>
            </a:pPr>
            <a:r>
              <a:rPr lang="en-US" sz="1100" dirty="0">
                <a:latin typeface="+mn-lt"/>
              </a:rPr>
              <a:t>In the slide, the App Builder home page displays the installed application – Sample Database Application.</a:t>
            </a:r>
          </a:p>
          <a:p>
            <a:pPr lvl="0">
              <a:buNone/>
              <a:defRPr/>
            </a:pPr>
            <a:r>
              <a:rPr lang="en-US" sz="1100" dirty="0">
                <a:latin typeface="+mn-lt"/>
              </a:rPr>
              <a:t>You use the App Builder home page to:</a:t>
            </a:r>
          </a:p>
          <a:p>
            <a:pPr lvl="1">
              <a:buFont typeface="Arial" pitchFamily="34" charset="0"/>
              <a:buChar char="•"/>
              <a:defRPr/>
            </a:pPr>
            <a:r>
              <a:rPr lang="en-US" sz="1100" dirty="0">
                <a:latin typeface="+mn-lt"/>
              </a:rPr>
              <a:t>Select an application to edit</a:t>
            </a:r>
          </a:p>
          <a:p>
            <a:pPr lvl="1">
              <a:buFont typeface="Arial" pitchFamily="34" charset="0"/>
              <a:buChar char="•"/>
              <a:defRPr/>
            </a:pPr>
            <a:r>
              <a:rPr lang="en-US" sz="1100" dirty="0">
                <a:latin typeface="+mn-lt"/>
              </a:rPr>
              <a:t>Create new applications</a:t>
            </a:r>
          </a:p>
          <a:p>
            <a:pPr lvl="1">
              <a:buFont typeface="Arial" pitchFamily="34" charset="0"/>
              <a:buChar char="•"/>
              <a:defRPr/>
            </a:pPr>
            <a:r>
              <a:rPr lang="en-US" sz="1100" dirty="0">
                <a:latin typeface="+mn-lt"/>
              </a:rPr>
              <a:t>Import previously exported applications,</a:t>
            </a:r>
          </a:p>
          <a:p>
            <a:pPr lvl="1">
              <a:buFont typeface="Arial" pitchFamily="34" charset="0"/>
              <a:buChar char="•"/>
              <a:defRPr/>
            </a:pPr>
            <a:r>
              <a:rPr lang="en-US" sz="1100" dirty="0">
                <a:latin typeface="+mn-lt"/>
              </a:rPr>
              <a:t>View the Dashboard</a:t>
            </a:r>
          </a:p>
          <a:p>
            <a:pPr lvl="1">
              <a:buFont typeface="Arial" pitchFamily="34" charset="0"/>
              <a:buChar char="•"/>
              <a:defRPr/>
            </a:pPr>
            <a:r>
              <a:rPr lang="en-US" sz="1100" dirty="0">
                <a:latin typeface="+mn-lt"/>
              </a:rPr>
              <a:t>Access workspace</a:t>
            </a:r>
          </a:p>
          <a:p>
            <a:pPr lvl="0">
              <a:buFontTx/>
              <a:buNone/>
              <a:defRPr/>
            </a:pPr>
            <a:r>
              <a:rPr lang="en-US" sz="1100" dirty="0">
                <a:latin typeface="+mn-lt"/>
              </a:rPr>
              <a:t>You can customize the appearance of the App Builder home page using the navigation bar in the center of the page. Once you select an application to edit on the App Builder home page, the Application home page appears.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57518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defRPr/>
            </a:pPr>
            <a:r>
              <a:rPr lang="en-IN" sz="1100" b="0" i="0" u="none" strike="noStrike" kern="1200" dirty="0">
                <a:solidFill>
                  <a:schemeClr val="tx1"/>
                </a:solidFill>
                <a:effectLst/>
                <a:latin typeface="+mn-lt"/>
                <a:ea typeface="+mn-ea"/>
                <a:cs typeface="+mn-cs"/>
              </a:rPr>
              <a:t>The slide shows the App Builder page when you log in to a new workspace and navigate to App Builder for the first time. In a new workspace, the bottom of the App Builder page displays two additional regions:</a:t>
            </a:r>
          </a:p>
          <a:p>
            <a:pPr marL="228600" lvl="1" indent="-114300">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Create a New App </a:t>
            </a:r>
            <a:r>
              <a:rPr lang="en-IN" sz="1050" b="0" i="0" u="none" strike="noStrike" kern="1200" dirty="0">
                <a:solidFill>
                  <a:schemeClr val="tx1"/>
                </a:solidFill>
                <a:effectLst/>
                <a:latin typeface="+mn-lt"/>
                <a:ea typeface="+mn-ea"/>
                <a:cs typeface="+mn-cs"/>
              </a:rPr>
              <a:t>to access the Create Application Wizard and create a new application.</a:t>
            </a:r>
          </a:p>
          <a:p>
            <a:pPr marL="228600" lvl="1" indent="-114300">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Install a Productivity or Sample App </a:t>
            </a:r>
            <a:r>
              <a:rPr lang="en-IN" sz="1050" b="0" i="0" u="none" strike="noStrike" kern="1200" dirty="0">
                <a:solidFill>
                  <a:schemeClr val="tx1"/>
                </a:solidFill>
                <a:effectLst/>
                <a:latin typeface="+mn-lt"/>
                <a:ea typeface="+mn-ea"/>
                <a:cs typeface="+mn-cs"/>
              </a:rPr>
              <a:t>to access the App Gallery and install a productivity or a sample application.</a:t>
            </a:r>
            <a:endParaRPr lang="en-IN" sz="1000" b="0" i="0" u="none" strike="noStrike" kern="1200" dirty="0">
              <a:solidFill>
                <a:schemeClr val="tx1"/>
              </a:solidFill>
              <a:effectLst/>
              <a:latin typeface="+mn-lt"/>
              <a:ea typeface="+mn-ea"/>
              <a:cs typeface="+mn-cs"/>
            </a:endParaRPr>
          </a:p>
          <a:p>
            <a:pPr marL="0" lvl="0" indent="0">
              <a:buFont typeface="Arial" panose="020B0604020202020204" pitchFamily="34" charset="0"/>
              <a:buNone/>
              <a:defRPr/>
            </a:pPr>
            <a:r>
              <a:rPr lang="en-IN" sz="1100" b="0" i="0" u="none" strike="noStrike" kern="1200" dirty="0">
                <a:solidFill>
                  <a:schemeClr val="tx1"/>
                </a:solidFill>
                <a:effectLst/>
                <a:latin typeface="+mn-lt"/>
                <a:ea typeface="+mn-ea"/>
                <a:cs typeface="+mn-cs"/>
              </a:rPr>
              <a:t>Once you create an application or install a packaged application, these regions no longer appear. You already learned how to install a packaged application. In this lesson, you learn how to use the Create Application Wizard to create a new application.</a:t>
            </a:r>
            <a:endParaRPr lang="en-US" sz="110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881202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US" dirty="0"/>
              <a:t>The Create Application Wizard enables developers to design and quickly create basic Oracle Application Express applications. By using the Create Application Wizard, you can create a complete application containing multiple pages including a variety of different reports and forms. After you create an application using this wizard, you can modify pages and also add additional pages. You can use the Create Application Wizard to create an application with just a blank page or a complete application containing multiple pages.</a:t>
            </a:r>
          </a:p>
          <a:p>
            <a:r>
              <a:rPr lang="en-IN" sz="1100" b="0" i="0" u="none" strike="noStrike" kern="1200" dirty="0">
                <a:solidFill>
                  <a:schemeClr val="tx1"/>
                </a:solidFill>
                <a:effectLst/>
                <a:latin typeface="+mn-lt"/>
                <a:ea typeface="+mn-ea"/>
                <a:cs typeface="+mn-cs"/>
              </a:rPr>
              <a:t>When you run the Create Application Wizard, the wizard prompts you to choose the type of application you want to create. Options include:</a:t>
            </a:r>
          </a:p>
          <a:p>
            <a:pPr marL="171450" indent="-171450">
              <a:buFont typeface="Arial" panose="020B0604020202020204" pitchFamily="34" charset="0"/>
              <a:buChar char="•"/>
            </a:pPr>
            <a:r>
              <a:rPr lang="en-IN" sz="1100" b="1" i="0" u="none" strike="noStrike" kern="1200" dirty="0">
                <a:solidFill>
                  <a:schemeClr val="tx1"/>
                </a:solidFill>
                <a:effectLst/>
                <a:latin typeface="+mn-lt"/>
                <a:ea typeface="+mn-ea"/>
                <a:cs typeface="+mn-cs"/>
              </a:rPr>
              <a:t>New Application</a:t>
            </a:r>
            <a:r>
              <a:rPr lang="en-IN" sz="1100" b="0" i="0" u="none" strike="noStrike" kern="1200" dirty="0">
                <a:solidFill>
                  <a:schemeClr val="tx1"/>
                </a:solidFill>
                <a:effectLst/>
                <a:latin typeface="+mn-lt"/>
                <a:ea typeface="+mn-ea"/>
                <a:cs typeface="+mn-cs"/>
              </a:rPr>
              <a:t>. Create a fully functional database application based on tables you select or by providing a valid SQL. You can add pages that include various components including calendars, cards, charts, dashboards, forms, interactive grids, master detail or editable grids, and reports. Add application-level features such as an Application About page, role-based user authentication, end user activity reports, configuration options to enable or disable specific functionality, a feedback mechanism to gather end users comment, and a Customize button to enable end users to choose their own theme style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100" b="1" i="0" u="none" strike="noStrike" kern="1200" dirty="0">
                <a:solidFill>
                  <a:schemeClr val="tx1"/>
                </a:solidFill>
                <a:effectLst/>
                <a:latin typeface="+mn-lt"/>
                <a:ea typeface="+mn-ea"/>
                <a:cs typeface="+mn-cs"/>
              </a:rPr>
              <a:t>From a File</a:t>
            </a:r>
            <a:r>
              <a:rPr lang="en-IN" sz="1100" b="0" i="0" u="none" strike="noStrike" kern="1200" dirty="0">
                <a:solidFill>
                  <a:schemeClr val="tx1"/>
                </a:solidFill>
                <a:effectLst/>
                <a:latin typeface="+mn-lt"/>
                <a:ea typeface="+mn-ea"/>
                <a:cs typeface="+mn-cs"/>
              </a:rPr>
              <a:t>. Upload a CSV, XLSX, XML, or JSON file, or copy and paste data and then create your application.</a:t>
            </a:r>
          </a:p>
          <a:p>
            <a:pPr marL="171450" indent="-171450">
              <a:buFont typeface="Arial" panose="020B0604020202020204" pitchFamily="34" charset="0"/>
              <a:buChar char="•"/>
            </a:pPr>
            <a:r>
              <a:rPr lang="en-IN" sz="1100" b="1" i="0" u="none" strike="noStrike" kern="1200" dirty="0">
                <a:solidFill>
                  <a:schemeClr val="tx1"/>
                </a:solidFill>
                <a:effectLst/>
                <a:latin typeface="+mn-lt"/>
                <a:ea typeface="+mn-ea"/>
                <a:cs typeface="+mn-cs"/>
              </a:rPr>
              <a:t>Productivity App</a:t>
            </a:r>
            <a:r>
              <a:rPr lang="en-IN" sz="1100" b="0" i="0" u="none" strike="noStrike" kern="1200" dirty="0">
                <a:solidFill>
                  <a:schemeClr val="tx1"/>
                </a:solidFill>
                <a:effectLst/>
                <a:latin typeface="+mn-lt"/>
                <a:ea typeface="+mn-ea"/>
                <a:cs typeface="+mn-cs"/>
              </a:rPr>
              <a:t>. Links to the App Gallery. The App Gallery include a set of business productivity and sample applications which can be installed with just a few clicks. </a:t>
            </a:r>
            <a:r>
              <a:rPr lang="en-IN" sz="1100" b="1" i="0" u="none" strike="noStrike" kern="1200" dirty="0">
                <a:solidFill>
                  <a:schemeClr val="tx1"/>
                </a:solidFill>
                <a:effectLst/>
                <a:latin typeface="+mn-lt"/>
                <a:ea typeface="+mn-ea"/>
                <a:cs typeface="+mn-cs"/>
              </a:rPr>
              <a:t>Productivity apps</a:t>
            </a:r>
            <a:r>
              <a:rPr lang="en-IN" sz="1100" b="0" i="0" u="none" strike="noStrike" kern="1200" dirty="0">
                <a:solidFill>
                  <a:schemeClr val="tx1"/>
                </a:solidFill>
                <a:effectLst/>
                <a:latin typeface="+mn-lt"/>
                <a:ea typeface="+mn-ea"/>
                <a:cs typeface="+mn-cs"/>
              </a:rPr>
              <a:t> are fully developed point-solutions designed to provide real functionality, such as project management, surveys, shared calendars, and tracking applications. Productivity applications can be installed, run and removed. By default they are 'locked' and are fully supported. Once unlocked, the application is no longer supported but it can be updated to meet specific requirements. </a:t>
            </a:r>
            <a:r>
              <a:rPr lang="en-IN" sz="1100" b="1" i="0" u="none" strike="noStrike" kern="1200" dirty="0">
                <a:solidFill>
                  <a:schemeClr val="tx1"/>
                </a:solidFill>
                <a:effectLst/>
                <a:latin typeface="+mn-lt"/>
                <a:ea typeface="+mn-ea"/>
                <a:cs typeface="+mn-cs"/>
              </a:rPr>
              <a:t>Sample apps</a:t>
            </a:r>
            <a:r>
              <a:rPr lang="en-IN" sz="1100" b="0" i="0" u="none" strike="noStrike" kern="1200" dirty="0">
                <a:solidFill>
                  <a:schemeClr val="tx1"/>
                </a:solidFill>
                <a:effectLst/>
                <a:latin typeface="+mn-lt"/>
                <a:ea typeface="+mn-ea"/>
                <a:cs typeface="+mn-cs"/>
              </a:rPr>
              <a:t> are not a complete applications but instead contains code snippets or sample code. Sample applications are available for installation in a workspace and are editable by default.</a:t>
            </a:r>
          </a:p>
          <a:p>
            <a:pPr marL="171450" indent="-171450">
              <a:buFont typeface="Arial" panose="020B0604020202020204" pitchFamily="34" charset="0"/>
              <a:buChar char="•"/>
            </a:pPr>
            <a:r>
              <a:rPr lang="en-IN" sz="1100" b="1" i="0" u="none" strike="noStrike" kern="1200" dirty="0" err="1">
                <a:solidFill>
                  <a:schemeClr val="tx1"/>
                </a:solidFill>
                <a:effectLst/>
                <a:latin typeface="+mn-lt"/>
                <a:ea typeface="+mn-ea"/>
                <a:cs typeface="+mn-cs"/>
              </a:rPr>
              <a:t>Websheet</a:t>
            </a:r>
            <a:r>
              <a:rPr lang="en-IN" sz="1100" b="0" i="0" u="none" strike="noStrike" kern="1200" dirty="0">
                <a:solidFill>
                  <a:schemeClr val="tx1"/>
                </a:solidFill>
                <a:effectLst/>
                <a:latin typeface="+mn-lt"/>
                <a:ea typeface="+mn-ea"/>
                <a:cs typeface="+mn-cs"/>
              </a:rPr>
              <a:t>. </a:t>
            </a:r>
            <a:r>
              <a:rPr lang="en-IN" sz="1100" b="0" i="0" u="none" strike="noStrike" kern="1200" dirty="0" err="1">
                <a:solidFill>
                  <a:schemeClr val="tx1"/>
                </a:solidFill>
                <a:effectLst/>
                <a:latin typeface="+mn-lt"/>
                <a:ea typeface="+mn-ea"/>
                <a:cs typeface="+mn-cs"/>
              </a:rPr>
              <a:t>Websheet</a:t>
            </a:r>
            <a:r>
              <a:rPr lang="en-IN" sz="1100" b="0" i="0" u="none" strike="noStrike" kern="1200" dirty="0">
                <a:solidFill>
                  <a:schemeClr val="tx1"/>
                </a:solidFill>
                <a:effectLst/>
                <a:latin typeface="+mn-lt"/>
                <a:ea typeface="+mn-ea"/>
                <a:cs typeface="+mn-cs"/>
              </a:rPr>
              <a:t> applications enable users to build data centric applications without any SQL programming knowledge. </a:t>
            </a:r>
            <a:r>
              <a:rPr lang="en-IN" sz="1100" b="0" i="0" u="none" strike="noStrike" kern="1200" dirty="0" err="1">
                <a:solidFill>
                  <a:schemeClr val="tx1"/>
                </a:solidFill>
                <a:effectLst/>
                <a:latin typeface="+mn-lt"/>
                <a:ea typeface="+mn-ea"/>
                <a:cs typeface="+mn-cs"/>
              </a:rPr>
              <a:t>Websheet</a:t>
            </a:r>
            <a:r>
              <a:rPr lang="en-IN" sz="1100" b="0" i="0" u="none" strike="noStrike" kern="1200" dirty="0">
                <a:solidFill>
                  <a:schemeClr val="tx1"/>
                </a:solidFill>
                <a:effectLst/>
                <a:latin typeface="+mn-lt"/>
                <a:ea typeface="+mn-ea"/>
                <a:cs typeface="+mn-cs"/>
              </a:rPr>
              <a:t> applications are simplified applications that support pages, data grids, and reports. By creating These applications are very easy to build and are designed to support community contributions.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100" b="1" i="0" u="none" strike="noStrike" kern="1200" dirty="0">
                <a:solidFill>
                  <a:schemeClr val="tx1"/>
                </a:solidFill>
                <a:effectLst/>
                <a:latin typeface="+mn-lt"/>
                <a:ea typeface="+mn-ea"/>
                <a:cs typeface="+mn-cs"/>
              </a:rPr>
              <a:t>Quick SQL</a:t>
            </a:r>
            <a:r>
              <a:rPr lang="en-IN" sz="1100" b="0" i="0" u="none" strike="noStrike" kern="1200" dirty="0">
                <a:solidFill>
                  <a:schemeClr val="tx1"/>
                </a:solidFill>
                <a:effectLst/>
                <a:latin typeface="+mn-lt"/>
                <a:ea typeface="+mn-ea"/>
                <a:cs typeface="+mn-cs"/>
              </a:rPr>
              <a:t>. Generate the SQL required to create a relational data model from an indented text document. Quick SQL is designed to reduce the time and effort required to create SQL tables, triggers, and index structures.</a:t>
            </a:r>
          </a:p>
          <a:p>
            <a:pPr marL="171450" indent="-171450">
              <a:buFont typeface="Arial" panose="020B0604020202020204" pitchFamily="34" charset="0"/>
              <a:buChar char="•"/>
            </a:pPr>
            <a:r>
              <a:rPr lang="en-IN" sz="1100" b="1" i="0" u="none" strike="noStrike" kern="1200" dirty="0">
                <a:solidFill>
                  <a:schemeClr val="tx1"/>
                </a:solidFill>
                <a:effectLst/>
                <a:latin typeface="+mn-lt"/>
                <a:ea typeface="+mn-ea"/>
                <a:cs typeface="+mn-cs"/>
              </a:rPr>
              <a:t>Copy Application</a:t>
            </a:r>
            <a:r>
              <a:rPr lang="en-IN" sz="1100" b="0" i="0" u="none" strike="noStrike" kern="1200" dirty="0">
                <a:solidFill>
                  <a:schemeClr val="tx1"/>
                </a:solidFill>
                <a:effectLst/>
                <a:latin typeface="+mn-lt"/>
                <a:ea typeface="+mn-ea"/>
                <a:cs typeface="+mn-cs"/>
              </a:rPr>
              <a:t>. Create a copy of an existing application.</a:t>
            </a:r>
          </a:p>
          <a:p>
            <a:r>
              <a:rPr lang="en-IN" sz="1100" b="0" i="0" u="none" strike="noStrike" kern="1200" dirty="0">
                <a:solidFill>
                  <a:schemeClr val="tx1"/>
                </a:solidFill>
                <a:effectLst/>
                <a:latin typeface="+mn-lt"/>
                <a:ea typeface="+mn-ea"/>
                <a:cs typeface="+mn-cs"/>
              </a:rPr>
              <a:t>In the slide example, you want to create a new application based on existing tables. perform the following steps:</a:t>
            </a:r>
          </a:p>
          <a:p>
            <a:pPr marL="457200" lvl="1" indent="-228600">
              <a:buFont typeface="+mj-lt"/>
              <a:buAutoNum type="arabicPeriod"/>
            </a:pPr>
            <a:r>
              <a:rPr lang="en-IN" sz="1050" b="0" i="0" u="none" strike="noStrike" kern="1200" dirty="0">
                <a:solidFill>
                  <a:schemeClr val="tx1"/>
                </a:solidFill>
                <a:effectLst/>
                <a:latin typeface="+mn-lt"/>
                <a:ea typeface="+mn-ea"/>
                <a:cs typeface="+mn-cs"/>
              </a:rPr>
              <a:t>Navigate to App Builder and click </a:t>
            </a:r>
            <a:r>
              <a:rPr lang="en-IN" sz="1050" b="1" i="0" u="none" strike="noStrike" kern="1200" dirty="0">
                <a:solidFill>
                  <a:schemeClr val="tx1"/>
                </a:solidFill>
                <a:effectLst/>
                <a:latin typeface="+mn-lt"/>
                <a:ea typeface="+mn-ea"/>
                <a:cs typeface="+mn-cs"/>
              </a:rPr>
              <a:t>Create</a:t>
            </a:r>
            <a:r>
              <a:rPr lang="en-IN" sz="1050" b="0" i="0" u="none" strike="noStrike" kern="1200" dirty="0">
                <a:solidFill>
                  <a:schemeClr val="tx1"/>
                </a:solidFill>
                <a:effectLst/>
                <a:latin typeface="+mn-lt"/>
                <a:ea typeface="+mn-ea"/>
                <a:cs typeface="+mn-cs"/>
              </a:rPr>
              <a:t>.</a:t>
            </a:r>
          </a:p>
          <a:p>
            <a:pPr marL="457200" lvl="1" indent="-228600">
              <a:buFont typeface="+mj-lt"/>
              <a:buAutoNum type="arabicPeriod"/>
            </a:pPr>
            <a:r>
              <a:rPr lang="en-IN" sz="1050" b="0" i="0" u="none" strike="noStrike" kern="1200" dirty="0">
                <a:solidFill>
                  <a:schemeClr val="tx1"/>
                </a:solidFill>
                <a:effectLst/>
                <a:latin typeface="+mn-lt"/>
                <a:ea typeface="+mn-ea"/>
                <a:cs typeface="+mn-cs"/>
              </a:rPr>
              <a:t>In the Create an Application dialog, select </a:t>
            </a:r>
            <a:r>
              <a:rPr lang="en-IN" sz="1050" b="1" i="0" u="none" strike="noStrike" kern="1200" dirty="0">
                <a:solidFill>
                  <a:schemeClr val="tx1"/>
                </a:solidFill>
                <a:effectLst/>
                <a:latin typeface="+mn-lt"/>
                <a:ea typeface="+mn-ea"/>
                <a:cs typeface="+mn-cs"/>
              </a:rPr>
              <a:t>New Application </a:t>
            </a:r>
            <a:r>
              <a:rPr lang="en-IN" sz="1050" b="0" i="0" u="none" strike="noStrike" kern="1200" dirty="0">
                <a:solidFill>
                  <a:schemeClr val="tx1"/>
                </a:solidFill>
                <a:effectLst/>
                <a:latin typeface="+mn-lt"/>
                <a:ea typeface="+mn-ea"/>
                <a:cs typeface="+mn-cs"/>
              </a:rPr>
              <a:t>and then click </a:t>
            </a:r>
            <a:r>
              <a:rPr lang="en-IN" sz="1050" b="1" i="0" u="none" strike="noStrike" kern="1200" dirty="0">
                <a:solidFill>
                  <a:schemeClr val="tx1"/>
                </a:solidFill>
                <a:effectLst/>
                <a:latin typeface="+mn-lt"/>
                <a:ea typeface="+mn-ea"/>
                <a:cs typeface="+mn-cs"/>
              </a:rPr>
              <a:t>Next</a:t>
            </a:r>
            <a:r>
              <a:rPr lang="en-IN" sz="1050" b="0" i="0" u="none" strike="noStrike" kern="1200" dirty="0">
                <a:solidFill>
                  <a:schemeClr val="tx1"/>
                </a:solidFill>
                <a:effectLst/>
                <a:latin typeface="+mn-lt"/>
                <a:ea typeface="+mn-ea"/>
                <a:cs typeface="+mn-cs"/>
              </a:rPr>
              <a:t>.</a:t>
            </a:r>
            <a:br>
              <a:rPr lang="en-IN" sz="1050" b="0" i="0" u="none" strike="noStrike" kern="1200" dirty="0">
                <a:solidFill>
                  <a:schemeClr val="tx1"/>
                </a:solidFill>
                <a:effectLst/>
                <a:latin typeface="+mn-lt"/>
                <a:ea typeface="+mn-ea"/>
                <a:cs typeface="+mn-cs"/>
              </a:rPr>
            </a:br>
            <a:endParaRPr lang="en-IN" sz="105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IN" sz="11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IN" sz="11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endParaRPr lang="en-IN" sz="11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719324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1100" dirty="0">
                <a:latin typeface="+mn-lt"/>
                <a:cs typeface="Arial" pitchFamily="34" charset="0"/>
              </a:rPr>
              <a:t>By using the Create Application Wizard, you can create a database application based on existing tables in your Oracle Database. </a:t>
            </a:r>
            <a:r>
              <a:rPr lang="en-IN" sz="1100" b="0" i="0" u="none" strike="noStrike" kern="1200" dirty="0">
                <a:solidFill>
                  <a:schemeClr val="tx1"/>
                </a:solidFill>
                <a:effectLst/>
                <a:latin typeface="+mn-lt"/>
                <a:ea typeface="+mn-ea"/>
                <a:cs typeface="+mn-cs"/>
              </a:rPr>
              <a:t>Creating a new database application with the Create Application Wizard is a multiple step process. Once you specify the application name and appearance, you add pages. Database applications can contain multiple pages that include various components such as calendars, cards, charts, dashboards, forms, interactive grids, master detail or editable grids, and reports. Once created, you can edit the page names, alter the page order, and delete them.</a:t>
            </a:r>
          </a:p>
          <a:p>
            <a:r>
              <a:rPr lang="en-IN" sz="1100" b="0" i="0" u="none" strike="noStrike" kern="1200" baseline="0" dirty="0">
                <a:solidFill>
                  <a:schemeClr val="tx1"/>
                </a:solidFill>
                <a:effectLst/>
                <a:latin typeface="+mn-lt"/>
                <a:ea typeface="+mn-ea"/>
                <a:cs typeface="+mn-cs"/>
              </a:rPr>
              <a:t>On your workspace home page, click </a:t>
            </a:r>
            <a:r>
              <a:rPr lang="en-IN" sz="1100" b="1" i="0" u="none" strike="noStrike" kern="1200" baseline="0" dirty="0">
                <a:solidFill>
                  <a:schemeClr val="tx1"/>
                </a:solidFill>
                <a:effectLst/>
                <a:latin typeface="+mn-lt"/>
                <a:ea typeface="+mn-ea"/>
                <a:cs typeface="+mn-cs"/>
              </a:rPr>
              <a:t>App Builder</a:t>
            </a:r>
            <a:r>
              <a:rPr lang="en-US" sz="1100" baseline="0" dirty="0">
                <a:latin typeface="+mn-lt"/>
                <a:cs typeface="Arial" pitchFamily="34" charset="0"/>
              </a:rPr>
              <a:t>.</a:t>
            </a:r>
          </a:p>
          <a:p>
            <a:r>
              <a:rPr lang="en-US" sz="1100" dirty="0">
                <a:latin typeface="+mn-lt"/>
              </a:rPr>
              <a:t>Then, perform</a:t>
            </a:r>
            <a:r>
              <a:rPr lang="en-US" sz="1100" baseline="0" dirty="0">
                <a:latin typeface="+mn-lt"/>
              </a:rPr>
              <a:t> the following steps:</a:t>
            </a:r>
          </a:p>
          <a:p>
            <a:pPr marL="457200" lvl="1" indent="-228600">
              <a:buFont typeface="+mj-lt"/>
              <a:buAutoNum type="arabicPeriod"/>
            </a:pPr>
            <a:r>
              <a:rPr lang="en-US" sz="1100" dirty="0">
                <a:latin typeface="+mn-lt"/>
              </a:rPr>
              <a:t>Click </a:t>
            </a:r>
            <a:r>
              <a:rPr lang="en-US" sz="1100" b="1" dirty="0">
                <a:latin typeface="+mn-lt"/>
              </a:rPr>
              <a:t>Create</a:t>
            </a:r>
            <a:r>
              <a:rPr lang="en-US" sz="1100" dirty="0">
                <a:latin typeface="+mn-lt"/>
              </a:rPr>
              <a:t>.</a:t>
            </a:r>
          </a:p>
          <a:p>
            <a:pPr marL="457200" lvl="1" indent="-228600">
              <a:buFont typeface="+mj-lt"/>
              <a:buAutoNum type="arabicPeriod"/>
            </a:pPr>
            <a:r>
              <a:rPr lang="en-US" sz="1100" dirty="0">
                <a:latin typeface="+mn-lt"/>
              </a:rPr>
              <a:t>Click </a:t>
            </a:r>
            <a:r>
              <a:rPr lang="en-US" sz="1100" b="1" dirty="0">
                <a:latin typeface="+mn-lt"/>
              </a:rPr>
              <a:t>New Application</a:t>
            </a:r>
            <a:r>
              <a:rPr lang="en-US" sz="1100" dirty="0">
                <a:latin typeface="+mn-lt"/>
              </a:rPr>
              <a:t>. </a:t>
            </a:r>
          </a:p>
          <a:p>
            <a:pPr marL="457200" lvl="1" indent="-228600">
              <a:buFont typeface="+mj-lt"/>
              <a:buAutoNum type="arabicPeriod"/>
            </a:pPr>
            <a:r>
              <a:rPr lang="en-US" sz="1100" dirty="0">
                <a:latin typeface="+mn-lt"/>
              </a:rPr>
              <a:t>The Create an Application page appears. </a:t>
            </a:r>
            <a:br>
              <a:rPr lang="en-US" sz="1100" dirty="0">
                <a:latin typeface="+mn-lt"/>
              </a:rPr>
            </a:br>
            <a:r>
              <a:rPr lang="en-US" sz="1100" dirty="0">
                <a:latin typeface="+mn-lt"/>
              </a:rPr>
              <a:t>For Name, enter the name used to identify the application to developers. In the slide example, enter Employee Details App for Name.</a:t>
            </a:r>
            <a:br>
              <a:rPr lang="en-US" sz="1100" dirty="0">
                <a:latin typeface="+mn-lt"/>
              </a:rPr>
            </a:br>
            <a:r>
              <a:rPr lang="en-US" sz="1100" dirty="0">
                <a:latin typeface="+mn-lt"/>
              </a:rPr>
              <a:t>For Appearance, you can accept the default (Vita, Side Menu). If you want to c</a:t>
            </a:r>
            <a:r>
              <a:rPr lang="en-IN" sz="1050" b="0" i="0" u="none" strike="noStrike" kern="1200" dirty="0">
                <a:solidFill>
                  <a:schemeClr val="tx1"/>
                </a:solidFill>
                <a:effectLst/>
                <a:latin typeface="+mn-lt"/>
                <a:ea typeface="+mn-ea"/>
                <a:cs typeface="+mn-cs"/>
              </a:rPr>
              <a:t>hange the appearance, click the </a:t>
            </a:r>
            <a:r>
              <a:rPr lang="en-IN" sz="1050" b="1" i="0" u="none" strike="noStrike" kern="1200" dirty="0">
                <a:solidFill>
                  <a:schemeClr val="tx1"/>
                </a:solidFill>
                <a:effectLst/>
                <a:latin typeface="+mn-lt"/>
                <a:ea typeface="+mn-ea"/>
                <a:cs typeface="+mn-cs"/>
              </a:rPr>
              <a:t>Set Appearance</a:t>
            </a:r>
            <a:r>
              <a:rPr lang="en-IN" sz="1050" b="0" i="0" u="none" strike="noStrike" kern="1200" dirty="0">
                <a:solidFill>
                  <a:schemeClr val="tx1"/>
                </a:solidFill>
                <a:effectLst/>
                <a:latin typeface="+mn-lt"/>
                <a:ea typeface="+mn-ea"/>
                <a:cs typeface="+mn-cs"/>
              </a:rPr>
              <a:t> icon adjacent to the Appearance field. In the slide example, click the </a:t>
            </a:r>
            <a:r>
              <a:rPr lang="en-IN" sz="1050" b="1" i="0" u="none" strike="noStrike" kern="1200" dirty="0">
                <a:solidFill>
                  <a:schemeClr val="tx1"/>
                </a:solidFill>
                <a:effectLst/>
                <a:latin typeface="+mn-lt"/>
                <a:ea typeface="+mn-ea"/>
                <a:cs typeface="+mn-cs"/>
              </a:rPr>
              <a:t>Set Appearance </a:t>
            </a:r>
            <a:r>
              <a:rPr lang="en-IN" sz="1050" b="0" i="0" u="none" strike="noStrike" kern="1200" dirty="0">
                <a:solidFill>
                  <a:schemeClr val="tx1"/>
                </a:solidFill>
                <a:effectLst/>
                <a:latin typeface="+mn-lt"/>
                <a:ea typeface="+mn-ea"/>
                <a:cs typeface="+mn-cs"/>
              </a:rPr>
              <a:t>icon.</a:t>
            </a:r>
            <a:endParaRPr lang="en-US" sz="110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74115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8" name="TextBox 14">
            <a:extLst>
              <a:ext uri="{FF2B5EF4-FFF2-40B4-BE49-F238E27FC236}">
                <a16:creationId xmlns:a16="http://schemas.microsoft.com/office/drawing/2014/main" id="{272ED6C6-5056-DD47-9E76-F295C7B26DE2}"/>
              </a:ext>
            </a:extLst>
          </p:cNvPr>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a:t>
            </a:r>
            <a:r>
              <a:rPr lang="en-US" sz="800">
                <a:solidFill>
                  <a:schemeClr val="tx1">
                    <a:lumMod val="75000"/>
                  </a:schemeClr>
                </a:solidFill>
              </a:rPr>
              <a:t>2020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284412" y="6477000"/>
            <a:ext cx="533400" cy="152400"/>
          </a:xfrm>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a:extLst>
              <a:ext uri="{FF2B5EF4-FFF2-40B4-BE49-F238E27FC236}">
                <a16:creationId xmlns:a16="http://schemas.microsoft.com/office/drawing/2014/main" id="{9CA5A687-935D-BD49-BB8A-43D047DE5D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
        <p:nvSpPr>
          <p:cNvPr id="5" name="TextBox 4">
            <a:extLst>
              <a:ext uri="{FF2B5EF4-FFF2-40B4-BE49-F238E27FC236}">
                <a16:creationId xmlns:a16="http://schemas.microsoft.com/office/drawing/2014/main" id="{97CEE507-C027-FA41-8585-C5E6F3E59361}"/>
              </a:ext>
            </a:extLst>
          </p:cNvPr>
          <p:cNvSpPr txBox="1"/>
          <p:nvPr userDrawn="1"/>
        </p:nvSpPr>
        <p:spPr>
          <a:xfrm>
            <a:off x="3523785" y="6568068"/>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
        <p:nvSpPr>
          <p:cNvPr id="3" name="TextBox 2">
            <a:extLst>
              <a:ext uri="{FF2B5EF4-FFF2-40B4-BE49-F238E27FC236}">
                <a16:creationId xmlns:a16="http://schemas.microsoft.com/office/drawing/2014/main" id="{7CCBD7DE-FE40-D341-9830-BEC4849E425B}"/>
              </a:ext>
            </a:extLst>
          </p:cNvPr>
          <p:cNvSpPr txBox="1"/>
          <p:nvPr userDrawn="1"/>
        </p:nvSpPr>
        <p:spPr>
          <a:xfrm>
            <a:off x="3624146" y="6545766"/>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Based on Existing Tables</a:t>
            </a:r>
          </a:p>
        </p:txBody>
      </p:sp>
      <p:pic>
        <p:nvPicPr>
          <p:cNvPr id="28" name="Picture 27">
            <a:extLst>
              <a:ext uri="{FF2B5EF4-FFF2-40B4-BE49-F238E27FC236}">
                <a16:creationId xmlns:a16="http://schemas.microsoft.com/office/drawing/2014/main" id="{563623B3-DF47-F541-A9B2-890AD333DE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2225701"/>
            <a:ext cx="6505424" cy="3946526"/>
          </a:xfrm>
          <a:prstGeom prst="rect">
            <a:avLst/>
          </a:prstGeom>
          <a:ln>
            <a:solidFill>
              <a:schemeClr val="tx1"/>
            </a:solidFill>
          </a:ln>
        </p:spPr>
      </p:pic>
      <p:pic>
        <p:nvPicPr>
          <p:cNvPr id="31" name="Picture 30">
            <a:extLst>
              <a:ext uri="{FF2B5EF4-FFF2-40B4-BE49-F238E27FC236}">
                <a16:creationId xmlns:a16="http://schemas.microsoft.com/office/drawing/2014/main" id="{DC3D0C78-6E13-D142-AFE2-FCA8835A7E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2659" y="1034182"/>
            <a:ext cx="7492953" cy="3156818"/>
          </a:xfrm>
          <a:prstGeom prst="rect">
            <a:avLst/>
          </a:prstGeom>
          <a:ln>
            <a:solidFill>
              <a:schemeClr val="tx1"/>
            </a:solidFill>
          </a:ln>
        </p:spPr>
      </p:pic>
      <p:sp>
        <p:nvSpPr>
          <p:cNvPr id="32" name="Oval 144">
            <a:extLst>
              <a:ext uri="{FF2B5EF4-FFF2-40B4-BE49-F238E27FC236}">
                <a16:creationId xmlns:a16="http://schemas.microsoft.com/office/drawing/2014/main" id="{FEA06F79-0049-5D42-BCD1-D7C662A51DC2}"/>
              </a:ext>
            </a:extLst>
          </p:cNvPr>
          <p:cNvSpPr>
            <a:spLocks noChangeArrowheads="1"/>
          </p:cNvSpPr>
          <p:nvPr/>
        </p:nvSpPr>
        <p:spPr bwMode="blackWhite">
          <a:xfrm>
            <a:off x="1598612" y="237807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33" name="Oval 144">
            <a:extLst>
              <a:ext uri="{FF2B5EF4-FFF2-40B4-BE49-F238E27FC236}">
                <a16:creationId xmlns:a16="http://schemas.microsoft.com/office/drawing/2014/main" id="{BB6F10A5-5BCA-6B4F-A402-3FBB30C4B893}"/>
              </a:ext>
            </a:extLst>
          </p:cNvPr>
          <p:cNvSpPr>
            <a:spLocks noChangeArrowheads="1"/>
          </p:cNvSpPr>
          <p:nvPr/>
        </p:nvSpPr>
        <p:spPr bwMode="blackWhite">
          <a:xfrm>
            <a:off x="6854673" y="3246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34124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Based on Existing Tables</a:t>
            </a:r>
          </a:p>
        </p:txBody>
      </p:sp>
      <p:pic>
        <p:nvPicPr>
          <p:cNvPr id="4" name="Picture 3">
            <a:extLst>
              <a:ext uri="{FF2B5EF4-FFF2-40B4-BE49-F238E27FC236}">
                <a16:creationId xmlns:a16="http://schemas.microsoft.com/office/drawing/2014/main" id="{4E2177D0-8A7F-1F44-9BA0-7B74FFD951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1221" y="940468"/>
            <a:ext cx="6477000" cy="4977063"/>
          </a:xfrm>
          <a:prstGeom prst="rect">
            <a:avLst/>
          </a:prstGeom>
          <a:ln>
            <a:solidFill>
              <a:schemeClr val="tx1"/>
            </a:solidFill>
          </a:ln>
        </p:spPr>
      </p:pic>
      <p:pic>
        <p:nvPicPr>
          <p:cNvPr id="6" name="Picture 5">
            <a:extLst>
              <a:ext uri="{FF2B5EF4-FFF2-40B4-BE49-F238E27FC236}">
                <a16:creationId xmlns:a16="http://schemas.microsoft.com/office/drawing/2014/main" id="{B7D15589-8196-284F-80D4-21B35D0047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6212" y="1187390"/>
            <a:ext cx="6371392" cy="5000332"/>
          </a:xfrm>
          <a:prstGeom prst="rect">
            <a:avLst/>
          </a:prstGeom>
          <a:ln>
            <a:solidFill>
              <a:schemeClr val="tx1"/>
            </a:solidFill>
          </a:ln>
        </p:spPr>
      </p:pic>
      <p:sp>
        <p:nvSpPr>
          <p:cNvPr id="11" name="Oval 144">
            <a:extLst>
              <a:ext uri="{FF2B5EF4-FFF2-40B4-BE49-F238E27FC236}">
                <a16:creationId xmlns:a16="http://schemas.microsoft.com/office/drawing/2014/main" id="{71FC46F8-3301-464A-B3D0-ECF15DD8A911}"/>
              </a:ext>
            </a:extLst>
          </p:cNvPr>
          <p:cNvSpPr>
            <a:spLocks noChangeArrowheads="1"/>
          </p:cNvSpPr>
          <p:nvPr/>
        </p:nvSpPr>
        <p:spPr bwMode="blackWhite">
          <a:xfrm>
            <a:off x="3799721" y="139747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39556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Based on Existing Tables</a:t>
            </a:r>
          </a:p>
        </p:txBody>
      </p:sp>
      <p:pic>
        <p:nvPicPr>
          <p:cNvPr id="5" name="Picture 4">
            <a:extLst>
              <a:ext uri="{FF2B5EF4-FFF2-40B4-BE49-F238E27FC236}">
                <a16:creationId xmlns:a16="http://schemas.microsoft.com/office/drawing/2014/main" id="{E7639CE8-59D0-D242-84EB-0FD9B61B2D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8212" y="850900"/>
            <a:ext cx="8991600" cy="5493902"/>
          </a:xfrm>
          <a:prstGeom prst="rect">
            <a:avLst/>
          </a:prstGeom>
          <a:ln>
            <a:solidFill>
              <a:schemeClr val="tx1"/>
            </a:solidFill>
          </a:ln>
        </p:spPr>
      </p:pic>
      <p:sp>
        <p:nvSpPr>
          <p:cNvPr id="9" name="Oval 144">
            <a:extLst>
              <a:ext uri="{FF2B5EF4-FFF2-40B4-BE49-F238E27FC236}">
                <a16:creationId xmlns:a16="http://schemas.microsoft.com/office/drawing/2014/main" id="{39247DA5-F9C0-AB4F-99CF-BB7984512429}"/>
              </a:ext>
            </a:extLst>
          </p:cNvPr>
          <p:cNvSpPr>
            <a:spLocks noChangeArrowheads="1"/>
          </p:cNvSpPr>
          <p:nvPr/>
        </p:nvSpPr>
        <p:spPr bwMode="blackWhite">
          <a:xfrm>
            <a:off x="5332412" y="124504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spTree>
    <p:extLst>
      <p:ext uri="{BB962C8B-B14F-4D97-AF65-F5344CB8AC3E}">
        <p14:creationId xmlns:p14="http://schemas.microsoft.com/office/powerpoint/2010/main" val="158280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Based on Existing Tables</a:t>
            </a:r>
          </a:p>
        </p:txBody>
      </p:sp>
      <p:pic>
        <p:nvPicPr>
          <p:cNvPr id="7" name="Picture 6">
            <a:extLst>
              <a:ext uri="{FF2B5EF4-FFF2-40B4-BE49-F238E27FC236}">
                <a16:creationId xmlns:a16="http://schemas.microsoft.com/office/drawing/2014/main" id="{DE7E4646-2202-624D-B012-90D0551BB4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23212" y="1512144"/>
            <a:ext cx="3980167" cy="3833711"/>
          </a:xfrm>
          <a:prstGeom prst="rect">
            <a:avLst/>
          </a:prstGeom>
          <a:ln>
            <a:solidFill>
              <a:srgbClr val="000000"/>
            </a:solidFill>
          </a:ln>
        </p:spPr>
      </p:pic>
      <p:pic>
        <p:nvPicPr>
          <p:cNvPr id="13" name="Picture 12">
            <a:extLst>
              <a:ext uri="{FF2B5EF4-FFF2-40B4-BE49-F238E27FC236}">
                <a16:creationId xmlns:a16="http://schemas.microsoft.com/office/drawing/2014/main" id="{59E0CCEA-CFD3-FB4A-A787-E1697C2CA3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1187" y="867833"/>
            <a:ext cx="7086600" cy="5243411"/>
          </a:xfrm>
          <a:prstGeom prst="rect">
            <a:avLst/>
          </a:prstGeom>
          <a:ln>
            <a:solidFill>
              <a:srgbClr val="000000"/>
            </a:solidFill>
          </a:ln>
        </p:spPr>
      </p:pic>
      <p:sp>
        <p:nvSpPr>
          <p:cNvPr id="14" name="Oval 144">
            <a:extLst>
              <a:ext uri="{FF2B5EF4-FFF2-40B4-BE49-F238E27FC236}">
                <a16:creationId xmlns:a16="http://schemas.microsoft.com/office/drawing/2014/main" id="{BB46E514-19AC-7849-8909-746B39475DF5}"/>
              </a:ext>
            </a:extLst>
          </p:cNvPr>
          <p:cNvSpPr>
            <a:spLocks noChangeArrowheads="1"/>
          </p:cNvSpPr>
          <p:nvPr/>
        </p:nvSpPr>
        <p:spPr bwMode="blackWhite">
          <a:xfrm>
            <a:off x="2436812" y="124195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8</a:t>
            </a:r>
          </a:p>
        </p:txBody>
      </p:sp>
      <p:sp>
        <p:nvSpPr>
          <p:cNvPr id="15" name="Oval 144">
            <a:extLst>
              <a:ext uri="{FF2B5EF4-FFF2-40B4-BE49-F238E27FC236}">
                <a16:creationId xmlns:a16="http://schemas.microsoft.com/office/drawing/2014/main" id="{5C495CD4-4B74-D243-8AD6-4477EA1DC16F}"/>
              </a:ext>
            </a:extLst>
          </p:cNvPr>
          <p:cNvSpPr>
            <a:spLocks noChangeArrowheads="1"/>
          </p:cNvSpPr>
          <p:nvPr/>
        </p:nvSpPr>
        <p:spPr bwMode="blackWhite">
          <a:xfrm>
            <a:off x="8685212" y="164729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9</a:t>
            </a:r>
          </a:p>
        </p:txBody>
      </p:sp>
    </p:spTree>
    <p:extLst>
      <p:ext uri="{BB962C8B-B14F-4D97-AF65-F5344CB8AC3E}">
        <p14:creationId xmlns:p14="http://schemas.microsoft.com/office/powerpoint/2010/main" val="162930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Based on Existing Tables</a:t>
            </a:r>
          </a:p>
        </p:txBody>
      </p:sp>
      <p:pic>
        <p:nvPicPr>
          <p:cNvPr id="4" name="Picture 3">
            <a:extLst>
              <a:ext uri="{FF2B5EF4-FFF2-40B4-BE49-F238E27FC236}">
                <a16:creationId xmlns:a16="http://schemas.microsoft.com/office/drawing/2014/main" id="{9F41970F-0182-2340-9EB6-913408EB4B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1066800"/>
            <a:ext cx="7825347" cy="4981135"/>
          </a:xfrm>
          <a:prstGeom prst="rect">
            <a:avLst/>
          </a:prstGeom>
          <a:ln>
            <a:solidFill>
              <a:srgbClr val="000000"/>
            </a:solidFill>
          </a:ln>
        </p:spPr>
      </p:pic>
      <p:pic>
        <p:nvPicPr>
          <p:cNvPr id="6" name="Picture 5">
            <a:extLst>
              <a:ext uri="{FF2B5EF4-FFF2-40B4-BE49-F238E27FC236}">
                <a16:creationId xmlns:a16="http://schemas.microsoft.com/office/drawing/2014/main" id="{6073E91E-697C-FA4E-B0E8-7DDB12F616C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7012" y="2071321"/>
            <a:ext cx="7802270" cy="4055208"/>
          </a:xfrm>
          <a:prstGeom prst="rect">
            <a:avLst/>
          </a:prstGeom>
          <a:ln>
            <a:solidFill>
              <a:srgbClr val="000000"/>
            </a:solidFill>
          </a:ln>
        </p:spPr>
      </p:pic>
    </p:spTree>
    <p:extLst>
      <p:ext uri="{BB962C8B-B14F-4D97-AF65-F5344CB8AC3E}">
        <p14:creationId xmlns:p14="http://schemas.microsoft.com/office/powerpoint/2010/main" val="210267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8" name="Picture 7">
            <a:extLst>
              <a:ext uri="{FF2B5EF4-FFF2-40B4-BE49-F238E27FC236}">
                <a16:creationId xmlns:a16="http://schemas.microsoft.com/office/drawing/2014/main" id="{45EECB26-EBA1-6840-9AD7-36959081F3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036" y="988636"/>
            <a:ext cx="6051650" cy="2668964"/>
          </a:xfrm>
          <a:prstGeom prst="rect">
            <a:avLst/>
          </a:prstGeom>
          <a:ln>
            <a:solidFill>
              <a:schemeClr val="tx1"/>
            </a:solidFill>
          </a:ln>
        </p:spPr>
      </p:pic>
      <p:pic>
        <p:nvPicPr>
          <p:cNvPr id="4" name="Picture 3">
            <a:extLst>
              <a:ext uri="{FF2B5EF4-FFF2-40B4-BE49-F238E27FC236}">
                <a16:creationId xmlns:a16="http://schemas.microsoft.com/office/drawing/2014/main" id="{82895673-246B-764A-BCB6-4CC8502337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10136" y="3046515"/>
            <a:ext cx="5334000" cy="3282896"/>
          </a:xfrm>
          <a:prstGeom prst="rect">
            <a:avLst/>
          </a:prstGeom>
          <a:ln>
            <a:solidFill>
              <a:srgbClr val="000000"/>
            </a:solidFill>
          </a:ln>
        </p:spPr>
      </p:pic>
      <p:sp>
        <p:nvSpPr>
          <p:cNvPr id="10" name="Oval 144">
            <a:extLst>
              <a:ext uri="{FF2B5EF4-FFF2-40B4-BE49-F238E27FC236}">
                <a16:creationId xmlns:a16="http://schemas.microsoft.com/office/drawing/2014/main" id="{DE05D981-C1C4-E34F-8566-D8D446D5D634}"/>
              </a:ext>
            </a:extLst>
          </p:cNvPr>
          <p:cNvSpPr>
            <a:spLocks noChangeArrowheads="1"/>
          </p:cNvSpPr>
          <p:nvPr/>
        </p:nvSpPr>
        <p:spPr bwMode="blackWhite">
          <a:xfrm>
            <a:off x="5180012" y="123174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1" name="Oval 144">
            <a:extLst>
              <a:ext uri="{FF2B5EF4-FFF2-40B4-BE49-F238E27FC236}">
                <a16:creationId xmlns:a16="http://schemas.microsoft.com/office/drawing/2014/main" id="{8167A3C9-6BD9-BD4A-B677-E7F9811BE7AE}"/>
              </a:ext>
            </a:extLst>
          </p:cNvPr>
          <p:cNvSpPr>
            <a:spLocks noChangeArrowheads="1"/>
          </p:cNvSpPr>
          <p:nvPr/>
        </p:nvSpPr>
        <p:spPr bwMode="blackWhite">
          <a:xfrm>
            <a:off x="5545137" y="3657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17" name="Picture 16">
            <a:extLst>
              <a:ext uri="{FF2B5EF4-FFF2-40B4-BE49-F238E27FC236}">
                <a16:creationId xmlns:a16="http://schemas.microsoft.com/office/drawing/2014/main" id="{9DAA655E-26A2-DB4C-B915-045BB2D258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88052" y="988636"/>
            <a:ext cx="5039042" cy="1983164"/>
          </a:xfrm>
          <a:prstGeom prst="rect">
            <a:avLst/>
          </a:prstGeom>
          <a:ln>
            <a:solidFill>
              <a:srgbClr val="000000"/>
            </a:solidFill>
          </a:ln>
        </p:spPr>
      </p:pic>
      <p:sp>
        <p:nvSpPr>
          <p:cNvPr id="18" name="Content Placeholder 7">
            <a:extLst>
              <a:ext uri="{FF2B5EF4-FFF2-40B4-BE49-F238E27FC236}">
                <a16:creationId xmlns:a16="http://schemas.microsoft.com/office/drawing/2014/main" id="{0B78E2E6-A594-1C44-AEE1-BE6869E061CD}"/>
              </a:ext>
            </a:extLst>
          </p:cNvPr>
          <p:cNvSpPr>
            <a:spLocks noGrp="1"/>
          </p:cNvSpPr>
          <p:nvPr>
            <p:ph idx="1"/>
          </p:nvPr>
        </p:nvSpPr>
        <p:spPr>
          <a:xfrm>
            <a:off x="530177" y="3870780"/>
            <a:ext cx="4222797" cy="1170841"/>
          </a:xfrm>
        </p:spPr>
        <p:txBody>
          <a:bodyPr/>
          <a:lstStyle/>
          <a:p>
            <a:pPr marL="513080" indent="-514350">
              <a:buClr>
                <a:srgbClr val="FF0000"/>
              </a:buClr>
              <a:buFont typeface="+mj-lt"/>
              <a:buAutoNum type="arabicPeriod"/>
            </a:pPr>
            <a:r>
              <a:rPr lang="en-US" sz="2200" dirty="0">
                <a:solidFill>
                  <a:srgbClr val="000000"/>
                </a:solidFill>
              </a:rPr>
              <a:t>On the App Builder home page, click </a:t>
            </a:r>
            <a:r>
              <a:rPr lang="en-US" sz="2200" b="1" dirty="0">
                <a:solidFill>
                  <a:srgbClr val="000000"/>
                </a:solidFill>
              </a:rPr>
              <a:t>Create</a:t>
            </a:r>
            <a:r>
              <a:rPr lang="en-US" sz="2200" dirty="0">
                <a:solidFill>
                  <a:srgbClr val="000000"/>
                </a:solidFill>
              </a:rPr>
              <a:t>. </a:t>
            </a:r>
          </a:p>
          <a:p>
            <a:pPr marL="513080" indent="-514350">
              <a:buClr>
                <a:srgbClr val="FF0000"/>
              </a:buClr>
              <a:buFont typeface="+mj-lt"/>
              <a:buAutoNum type="arabicPeriod"/>
            </a:pPr>
            <a:r>
              <a:rPr lang="en-US" sz="2200" dirty="0">
                <a:solidFill>
                  <a:srgbClr val="000000"/>
                </a:solidFill>
              </a:rPr>
              <a:t>Click </a:t>
            </a:r>
            <a:r>
              <a:rPr lang="en-US" sz="2200" b="1" dirty="0">
                <a:solidFill>
                  <a:srgbClr val="000000"/>
                </a:solidFill>
              </a:rPr>
              <a:t>From a File</a:t>
            </a:r>
            <a:r>
              <a:rPr lang="en-US" sz="2200" dirty="0">
                <a:solidFill>
                  <a:srgbClr val="000000"/>
                </a:solidFill>
              </a:rPr>
              <a:t>.</a:t>
            </a:r>
            <a:br>
              <a:rPr lang="en-US" sz="2200" dirty="0">
                <a:solidFill>
                  <a:srgbClr val="000000"/>
                </a:solidFill>
              </a:rPr>
            </a:br>
            <a:br>
              <a:rPr lang="en-US" sz="2200" dirty="0">
                <a:solidFill>
                  <a:srgbClr val="000000"/>
                </a:solidFill>
              </a:rPr>
            </a:br>
            <a:r>
              <a:rPr lang="en-US" sz="2200" dirty="0">
                <a:solidFill>
                  <a:srgbClr val="000000"/>
                </a:solidFill>
              </a:rPr>
              <a:t>                  </a:t>
            </a:r>
            <a:r>
              <a:rPr lang="en-US" sz="2200" b="1" dirty="0">
                <a:solidFill>
                  <a:schemeClr val="accent1"/>
                </a:solidFill>
              </a:rPr>
              <a:t>Or</a:t>
            </a:r>
            <a:r>
              <a:rPr lang="en-US" sz="2200" dirty="0">
                <a:solidFill>
                  <a:schemeClr val="accent1"/>
                </a:solidFill>
              </a:rPr>
              <a:t> </a:t>
            </a:r>
          </a:p>
          <a:p>
            <a:pPr marL="513080" indent="-514350">
              <a:buClr>
                <a:srgbClr val="FF0000"/>
              </a:buClr>
              <a:buFont typeface="+mj-lt"/>
              <a:buAutoNum type="arabicPeriod"/>
            </a:pPr>
            <a:endParaRPr lang="en-US" sz="2200" dirty="0">
              <a:solidFill>
                <a:srgbClr val="000000"/>
              </a:solidFill>
            </a:endParaRPr>
          </a:p>
          <a:p>
            <a:pPr marL="0" indent="-1270">
              <a:buClr>
                <a:srgbClr val="FF0000"/>
              </a:buClr>
              <a:buNone/>
            </a:pPr>
            <a:r>
              <a:rPr lang="en-US" sz="2200" dirty="0">
                <a:solidFill>
                  <a:srgbClr val="000000"/>
                </a:solidFill>
              </a:rPr>
              <a:t>                   </a:t>
            </a:r>
          </a:p>
          <a:p>
            <a:pPr marL="273050" lvl="1" indent="0">
              <a:buClr>
                <a:srgbClr val="FF0000"/>
              </a:buClr>
              <a:buNone/>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
        <p:nvSpPr>
          <p:cNvPr id="19" name="Content Placeholder 7">
            <a:extLst>
              <a:ext uri="{FF2B5EF4-FFF2-40B4-BE49-F238E27FC236}">
                <a16:creationId xmlns:a16="http://schemas.microsoft.com/office/drawing/2014/main" id="{38AA6846-3191-9A4A-8EE0-4BAA23606781}"/>
              </a:ext>
            </a:extLst>
          </p:cNvPr>
          <p:cNvSpPr txBox="1">
            <a:spLocks/>
          </p:cNvSpPr>
          <p:nvPr/>
        </p:nvSpPr>
        <p:spPr>
          <a:xfrm>
            <a:off x="527050" y="5549477"/>
            <a:ext cx="4225924" cy="5905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0000"/>
              </a:buClr>
              <a:buNone/>
            </a:pPr>
            <a:r>
              <a:rPr lang="en-US" sz="2200" dirty="0">
                <a:solidFill>
                  <a:srgbClr val="000000"/>
                </a:solidFill>
              </a:rPr>
              <a:t>Navigate to </a:t>
            </a:r>
            <a:r>
              <a:rPr lang="en-US" sz="2200" b="1" dirty="0">
                <a:solidFill>
                  <a:srgbClr val="000000"/>
                </a:solidFill>
              </a:rPr>
              <a:t>SQL Workshop &gt; Utilities </a:t>
            </a:r>
            <a:r>
              <a:rPr lang="en-US" sz="2200" dirty="0">
                <a:solidFill>
                  <a:srgbClr val="000000"/>
                </a:solidFill>
              </a:rPr>
              <a:t>and select </a:t>
            </a:r>
            <a:r>
              <a:rPr lang="en-US" sz="2200" b="1" dirty="0">
                <a:solidFill>
                  <a:srgbClr val="000000"/>
                </a:solidFill>
              </a:rPr>
              <a:t>Data Workshop</a:t>
            </a:r>
            <a:r>
              <a:rPr lang="en-US" sz="2200" dirty="0">
                <a:solidFill>
                  <a:srgbClr val="000000"/>
                </a:solidFill>
              </a:rPr>
              <a:t>.</a:t>
            </a:r>
          </a:p>
          <a:p>
            <a:pPr marL="0" indent="-1270">
              <a:buClr>
                <a:srgbClr val="FF0000"/>
              </a:buClr>
              <a:buFont typeface="Arial" panose="020B0604020202020204" pitchFamily="34" charset="0"/>
              <a:buNone/>
            </a:pPr>
            <a:r>
              <a:rPr lang="en-US" sz="2200" dirty="0">
                <a:solidFill>
                  <a:srgbClr val="000000"/>
                </a:solidFill>
              </a:rPr>
              <a:t>                   </a:t>
            </a:r>
          </a:p>
          <a:p>
            <a:pPr marL="273050" lvl="1" indent="0">
              <a:buClr>
                <a:srgbClr val="FF0000"/>
              </a:buClr>
              <a:buFont typeface="Arial" panose="020B0604020202020204" pitchFamily="34" charset="0"/>
              <a:buNone/>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anose="020B0604020202020204" pitchFamily="34" charset="0"/>
              <a:buChar char="•"/>
            </a:pPr>
            <a:endParaRPr lang="en-US" sz="2800" dirty="0">
              <a:solidFill>
                <a:srgbClr val="000000"/>
              </a:solidFill>
            </a:endParaRPr>
          </a:p>
          <a:p>
            <a:pPr lvl="1">
              <a:buClr>
                <a:srgbClr val="FF0000"/>
              </a:buClr>
              <a:buFont typeface="Arial" panose="020B0604020202020204" pitchFamily="34" charset="0"/>
              <a:buChar char="•"/>
            </a:pPr>
            <a:endParaRPr lang="en-US" sz="2800" dirty="0">
              <a:solidFill>
                <a:srgbClr val="000000"/>
              </a:solidFill>
            </a:endParaRPr>
          </a:p>
        </p:txBody>
      </p:sp>
    </p:spTree>
    <p:extLst>
      <p:ext uri="{BB962C8B-B14F-4D97-AF65-F5344CB8AC3E}">
        <p14:creationId xmlns:p14="http://schemas.microsoft.com/office/powerpoint/2010/main" val="70758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7" name="Picture 6">
            <a:extLst>
              <a:ext uri="{FF2B5EF4-FFF2-40B4-BE49-F238E27FC236}">
                <a16:creationId xmlns:a16="http://schemas.microsoft.com/office/drawing/2014/main" id="{80426883-0364-764E-BA3A-E052783886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1909" y="865080"/>
            <a:ext cx="6867011" cy="4164120"/>
          </a:xfrm>
          <a:prstGeom prst="rect">
            <a:avLst/>
          </a:prstGeom>
          <a:ln>
            <a:solidFill>
              <a:srgbClr val="000000"/>
            </a:solidFill>
          </a:ln>
        </p:spPr>
      </p:pic>
      <p:pic>
        <p:nvPicPr>
          <p:cNvPr id="12" name="Picture 11">
            <a:extLst>
              <a:ext uri="{FF2B5EF4-FFF2-40B4-BE49-F238E27FC236}">
                <a16:creationId xmlns:a16="http://schemas.microsoft.com/office/drawing/2014/main" id="{0D830A11-BF0A-B64C-B92C-69CC2DAA29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811" y="3532782"/>
            <a:ext cx="5285085" cy="2460138"/>
          </a:xfrm>
          <a:prstGeom prst="rect">
            <a:avLst/>
          </a:prstGeom>
          <a:ln>
            <a:solidFill>
              <a:srgbClr val="000000"/>
            </a:solidFill>
          </a:ln>
        </p:spPr>
      </p:pic>
      <p:cxnSp>
        <p:nvCxnSpPr>
          <p:cNvPr id="14" name="Curved Connector 13">
            <a:extLst>
              <a:ext uri="{FF2B5EF4-FFF2-40B4-BE49-F238E27FC236}">
                <a16:creationId xmlns:a16="http://schemas.microsoft.com/office/drawing/2014/main" id="{6ED210E6-3D61-054C-9F5B-8C8137A4664A}"/>
              </a:ext>
            </a:extLst>
          </p:cNvPr>
          <p:cNvCxnSpPr>
            <a:cxnSpLocks/>
          </p:cNvCxnSpPr>
          <p:nvPr/>
        </p:nvCxnSpPr>
        <p:spPr>
          <a:xfrm flipV="1">
            <a:off x="3732212" y="3429000"/>
            <a:ext cx="2971800" cy="1066800"/>
          </a:xfrm>
          <a:prstGeom prst="curvedConnector3">
            <a:avLst/>
          </a:prstGeom>
          <a:ln w="3175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Oval 144">
            <a:extLst>
              <a:ext uri="{FF2B5EF4-FFF2-40B4-BE49-F238E27FC236}">
                <a16:creationId xmlns:a16="http://schemas.microsoft.com/office/drawing/2014/main" id="{CE0EC291-C305-3644-B801-362188B58016}"/>
              </a:ext>
            </a:extLst>
          </p:cNvPr>
          <p:cNvSpPr>
            <a:spLocks noChangeArrowheads="1"/>
          </p:cNvSpPr>
          <p:nvPr/>
        </p:nvSpPr>
        <p:spPr bwMode="blackWhite">
          <a:xfrm>
            <a:off x="3174364" y="47565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393699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5" name="Picture 4" descr="A screenshot of a cell phone&#10;&#10;Description automatically generated">
            <a:extLst>
              <a:ext uri="{FF2B5EF4-FFF2-40B4-BE49-F238E27FC236}">
                <a16:creationId xmlns:a16="http://schemas.microsoft.com/office/drawing/2014/main" id="{F96F2928-F346-B148-8B92-DE56FDF1B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937" y="1143000"/>
            <a:ext cx="10631324" cy="3886200"/>
          </a:xfrm>
          <a:prstGeom prst="rect">
            <a:avLst/>
          </a:prstGeom>
          <a:ln>
            <a:solidFill>
              <a:srgbClr val="000000"/>
            </a:solidFill>
          </a:ln>
        </p:spPr>
      </p:pic>
      <p:sp>
        <p:nvSpPr>
          <p:cNvPr id="7" name="Oval 144">
            <a:extLst>
              <a:ext uri="{FF2B5EF4-FFF2-40B4-BE49-F238E27FC236}">
                <a16:creationId xmlns:a16="http://schemas.microsoft.com/office/drawing/2014/main" id="{D7E095E0-C9D3-0B44-A943-1A6A62CD1F94}"/>
              </a:ext>
            </a:extLst>
          </p:cNvPr>
          <p:cNvSpPr>
            <a:spLocks noChangeArrowheads="1"/>
          </p:cNvSpPr>
          <p:nvPr/>
        </p:nvSpPr>
        <p:spPr bwMode="blackWhite">
          <a:xfrm>
            <a:off x="6399212" y="48466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39763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8" name="Picture 7">
            <a:extLst>
              <a:ext uri="{FF2B5EF4-FFF2-40B4-BE49-F238E27FC236}">
                <a16:creationId xmlns:a16="http://schemas.microsoft.com/office/drawing/2014/main" id="{E6104BEE-ADC4-F64A-9CC7-F965E334D7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1" y="876300"/>
            <a:ext cx="6126911" cy="3771900"/>
          </a:xfrm>
          <a:prstGeom prst="rect">
            <a:avLst/>
          </a:prstGeom>
          <a:ln>
            <a:solidFill>
              <a:schemeClr val="tx1"/>
            </a:solidFill>
          </a:ln>
        </p:spPr>
      </p:pic>
      <p:sp>
        <p:nvSpPr>
          <p:cNvPr id="11" name="Oval 144">
            <a:extLst>
              <a:ext uri="{FF2B5EF4-FFF2-40B4-BE49-F238E27FC236}">
                <a16:creationId xmlns:a16="http://schemas.microsoft.com/office/drawing/2014/main" id="{2FB2A6EB-F088-4240-95A6-02D276AB51AD}"/>
              </a:ext>
            </a:extLst>
          </p:cNvPr>
          <p:cNvSpPr>
            <a:spLocks noChangeArrowheads="1"/>
          </p:cNvSpPr>
          <p:nvPr/>
        </p:nvSpPr>
        <p:spPr bwMode="blackWhite">
          <a:xfrm>
            <a:off x="3046412" y="88476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pic>
        <p:nvPicPr>
          <p:cNvPr id="4" name="Picture 3" descr="A screenshot of a cell phone&#10;&#10;Description automatically generated">
            <a:extLst>
              <a:ext uri="{FF2B5EF4-FFF2-40B4-BE49-F238E27FC236}">
                <a16:creationId xmlns:a16="http://schemas.microsoft.com/office/drawing/2014/main" id="{7A5FB569-E9CC-5F43-9CDD-A9D74F9BFA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7812" y="2590799"/>
            <a:ext cx="9057470" cy="3771900"/>
          </a:xfrm>
          <a:prstGeom prst="rect">
            <a:avLst/>
          </a:prstGeom>
          <a:ln>
            <a:solidFill>
              <a:srgbClr val="000000"/>
            </a:solidFill>
          </a:ln>
        </p:spPr>
      </p:pic>
      <p:sp>
        <p:nvSpPr>
          <p:cNvPr id="10" name="Oval 144">
            <a:extLst>
              <a:ext uri="{FF2B5EF4-FFF2-40B4-BE49-F238E27FC236}">
                <a16:creationId xmlns:a16="http://schemas.microsoft.com/office/drawing/2014/main" id="{C125A121-D7BC-AF4E-80EB-5D6AEE52B103}"/>
              </a:ext>
            </a:extLst>
          </p:cNvPr>
          <p:cNvSpPr>
            <a:spLocks noChangeArrowheads="1"/>
          </p:cNvSpPr>
          <p:nvPr/>
        </p:nvSpPr>
        <p:spPr bwMode="blackWhite">
          <a:xfrm>
            <a:off x="10361612" y="24082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364496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9" name="Picture 8">
            <a:extLst>
              <a:ext uri="{FF2B5EF4-FFF2-40B4-BE49-F238E27FC236}">
                <a16:creationId xmlns:a16="http://schemas.microsoft.com/office/drawing/2014/main" id="{BF98D820-C1B7-6C43-822B-A2CF5C69B7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67984" y="1183440"/>
            <a:ext cx="6477000" cy="4049761"/>
          </a:xfrm>
          <a:prstGeom prst="rect">
            <a:avLst/>
          </a:prstGeom>
          <a:ln>
            <a:solidFill>
              <a:schemeClr val="tx1"/>
            </a:solidFill>
          </a:ln>
        </p:spPr>
      </p:pic>
      <p:sp>
        <p:nvSpPr>
          <p:cNvPr id="12" name="Oval 144">
            <a:extLst>
              <a:ext uri="{FF2B5EF4-FFF2-40B4-BE49-F238E27FC236}">
                <a16:creationId xmlns:a16="http://schemas.microsoft.com/office/drawing/2014/main" id="{F86B9827-97D2-A44A-BCC2-36890941C7A9}"/>
              </a:ext>
            </a:extLst>
          </p:cNvPr>
          <p:cNvSpPr>
            <a:spLocks noChangeArrowheads="1"/>
          </p:cNvSpPr>
          <p:nvPr/>
        </p:nvSpPr>
        <p:spPr bwMode="blackWhite">
          <a:xfrm>
            <a:off x="10590212" y="4267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pic>
        <p:nvPicPr>
          <p:cNvPr id="4" name="Picture 3" descr="A screenshot of a cell phone&#10;&#10;Description automatically generated">
            <a:extLst>
              <a:ext uri="{FF2B5EF4-FFF2-40B4-BE49-F238E27FC236}">
                <a16:creationId xmlns:a16="http://schemas.microsoft.com/office/drawing/2014/main" id="{66AE3648-28DA-AA40-BFC3-CA2F66424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513" y="1624799"/>
            <a:ext cx="7255597" cy="4544938"/>
          </a:xfrm>
          <a:prstGeom prst="rect">
            <a:avLst/>
          </a:prstGeom>
          <a:ln>
            <a:solidFill>
              <a:srgbClr val="000000"/>
            </a:solidFill>
          </a:ln>
        </p:spPr>
      </p:pic>
      <p:sp>
        <p:nvSpPr>
          <p:cNvPr id="10" name="Oval 144">
            <a:extLst>
              <a:ext uri="{FF2B5EF4-FFF2-40B4-BE49-F238E27FC236}">
                <a16:creationId xmlns:a16="http://schemas.microsoft.com/office/drawing/2014/main" id="{CFE45B8A-9E76-6440-9D78-1AAF2629EE35}"/>
              </a:ext>
            </a:extLst>
          </p:cNvPr>
          <p:cNvSpPr>
            <a:spLocks noChangeArrowheads="1"/>
          </p:cNvSpPr>
          <p:nvPr/>
        </p:nvSpPr>
        <p:spPr bwMode="blackWhite">
          <a:xfrm>
            <a:off x="3275012" y="144223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8</a:t>
            </a:r>
          </a:p>
        </p:txBody>
      </p:sp>
    </p:spTree>
    <p:extLst>
      <p:ext uri="{BB962C8B-B14F-4D97-AF65-F5344CB8AC3E}">
        <p14:creationId xmlns:p14="http://schemas.microsoft.com/office/powerpoint/2010/main" val="178576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531812" y="3198892"/>
            <a:ext cx="11125199" cy="1470025"/>
          </a:xfrm>
        </p:spPr>
        <p:txBody>
          <a:bodyPr/>
          <a:lstStyle/>
          <a:p>
            <a:r>
              <a:rPr lang="en-US" b="1" dirty="0"/>
              <a:t>Unit 3: Creating a Database Application</a:t>
            </a:r>
            <a:br>
              <a:rPr lang="en-US" b="1" dirty="0"/>
            </a:br>
            <a:endParaRPr lang="en-US" sz="3600" dirty="0"/>
          </a:p>
        </p:txBody>
      </p:sp>
    </p:spTree>
    <p:extLst>
      <p:ext uri="{BB962C8B-B14F-4D97-AF65-F5344CB8AC3E}">
        <p14:creationId xmlns:p14="http://schemas.microsoft.com/office/powerpoint/2010/main" val="961715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10" name="Picture 9">
            <a:extLst>
              <a:ext uri="{FF2B5EF4-FFF2-40B4-BE49-F238E27FC236}">
                <a16:creationId xmlns:a16="http://schemas.microsoft.com/office/drawing/2014/main" id="{54E6A224-01A2-B647-BBBE-F957C0C6DE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00" y="850900"/>
            <a:ext cx="10742612" cy="5360916"/>
          </a:xfrm>
          <a:prstGeom prst="rect">
            <a:avLst/>
          </a:prstGeom>
          <a:ln>
            <a:solidFill>
              <a:schemeClr val="tx1"/>
            </a:solidFill>
          </a:ln>
        </p:spPr>
      </p:pic>
      <p:sp>
        <p:nvSpPr>
          <p:cNvPr id="14" name="Oval 144">
            <a:extLst>
              <a:ext uri="{FF2B5EF4-FFF2-40B4-BE49-F238E27FC236}">
                <a16:creationId xmlns:a16="http://schemas.microsoft.com/office/drawing/2014/main" id="{C65B2062-2798-4444-83FF-AF43E44ADBF9}"/>
              </a:ext>
            </a:extLst>
          </p:cNvPr>
          <p:cNvSpPr>
            <a:spLocks noChangeArrowheads="1"/>
          </p:cNvSpPr>
          <p:nvPr/>
        </p:nvSpPr>
        <p:spPr bwMode="blackWhite">
          <a:xfrm>
            <a:off x="6329203" y="89979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9</a:t>
            </a:r>
          </a:p>
        </p:txBody>
      </p:sp>
    </p:spTree>
    <p:extLst>
      <p:ext uri="{BB962C8B-B14F-4D97-AF65-F5344CB8AC3E}">
        <p14:creationId xmlns:p14="http://schemas.microsoft.com/office/powerpoint/2010/main" val="27178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4" name="Picture 3">
            <a:extLst>
              <a:ext uri="{FF2B5EF4-FFF2-40B4-BE49-F238E27FC236}">
                <a16:creationId xmlns:a16="http://schemas.microsoft.com/office/drawing/2014/main" id="{D3C8CBB1-9A24-8243-91DF-4A12F77517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256" y="850900"/>
            <a:ext cx="6096000" cy="3604152"/>
          </a:xfrm>
          <a:prstGeom prst="rect">
            <a:avLst/>
          </a:prstGeom>
          <a:ln>
            <a:solidFill>
              <a:schemeClr val="tx1"/>
            </a:solidFill>
          </a:ln>
        </p:spPr>
      </p:pic>
      <p:pic>
        <p:nvPicPr>
          <p:cNvPr id="6" name="Picture 5">
            <a:extLst>
              <a:ext uri="{FF2B5EF4-FFF2-40B4-BE49-F238E27FC236}">
                <a16:creationId xmlns:a16="http://schemas.microsoft.com/office/drawing/2014/main" id="{860458B9-1408-4144-9AA7-ADA3931472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20189" y="2747340"/>
            <a:ext cx="3513874" cy="3415424"/>
          </a:xfrm>
          <a:prstGeom prst="rect">
            <a:avLst/>
          </a:prstGeom>
          <a:ln>
            <a:solidFill>
              <a:schemeClr val="tx1"/>
            </a:solidFill>
          </a:ln>
        </p:spPr>
      </p:pic>
      <p:sp>
        <p:nvSpPr>
          <p:cNvPr id="9" name="Oval 144">
            <a:extLst>
              <a:ext uri="{FF2B5EF4-FFF2-40B4-BE49-F238E27FC236}">
                <a16:creationId xmlns:a16="http://schemas.microsoft.com/office/drawing/2014/main" id="{107721EC-B84F-2946-927D-8BAFF52E1385}"/>
              </a:ext>
            </a:extLst>
          </p:cNvPr>
          <p:cNvSpPr>
            <a:spLocks noChangeArrowheads="1"/>
          </p:cNvSpPr>
          <p:nvPr/>
        </p:nvSpPr>
        <p:spPr bwMode="blackWhite">
          <a:xfrm>
            <a:off x="1141412" y="158868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10</a:t>
            </a:r>
          </a:p>
        </p:txBody>
      </p:sp>
      <p:sp>
        <p:nvSpPr>
          <p:cNvPr id="11" name="Oval 144">
            <a:extLst>
              <a:ext uri="{FF2B5EF4-FFF2-40B4-BE49-F238E27FC236}">
                <a16:creationId xmlns:a16="http://schemas.microsoft.com/office/drawing/2014/main" id="{429BD7FC-5B4E-FD4F-A0FD-E3814122F8DD}"/>
              </a:ext>
            </a:extLst>
          </p:cNvPr>
          <p:cNvSpPr>
            <a:spLocks noChangeArrowheads="1"/>
          </p:cNvSpPr>
          <p:nvPr/>
        </p:nvSpPr>
        <p:spPr bwMode="blackWhite">
          <a:xfrm>
            <a:off x="3110888" y="274734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11</a:t>
            </a:r>
          </a:p>
        </p:txBody>
      </p:sp>
      <p:pic>
        <p:nvPicPr>
          <p:cNvPr id="5" name="Picture 4" descr="A screenshot of a cell phone&#10;&#10;Description automatically generated">
            <a:extLst>
              <a:ext uri="{FF2B5EF4-FFF2-40B4-BE49-F238E27FC236}">
                <a16:creationId xmlns:a16="http://schemas.microsoft.com/office/drawing/2014/main" id="{6D6E7801-8DE5-D648-B18D-EDEDA2BDCB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5868" y="1953811"/>
            <a:ext cx="6851308" cy="3968421"/>
          </a:xfrm>
          <a:prstGeom prst="rect">
            <a:avLst/>
          </a:prstGeom>
          <a:ln>
            <a:solidFill>
              <a:schemeClr val="tx1"/>
            </a:solidFill>
          </a:ln>
        </p:spPr>
      </p:pic>
    </p:spTree>
    <p:extLst>
      <p:ext uri="{BB962C8B-B14F-4D97-AF65-F5344CB8AC3E}">
        <p14:creationId xmlns:p14="http://schemas.microsoft.com/office/powerpoint/2010/main" val="327714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From a File</a:t>
            </a:r>
          </a:p>
        </p:txBody>
      </p:sp>
      <p:pic>
        <p:nvPicPr>
          <p:cNvPr id="4" name="Picture 3" descr="A screenshot of a social media post&#10;&#10;Description automatically generated">
            <a:extLst>
              <a:ext uri="{FF2B5EF4-FFF2-40B4-BE49-F238E27FC236}">
                <a16:creationId xmlns:a16="http://schemas.microsoft.com/office/drawing/2014/main" id="{89E10FD8-885F-934B-B18C-6B6D94C0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84" y="847852"/>
            <a:ext cx="7013045" cy="3878519"/>
          </a:xfrm>
          <a:prstGeom prst="rect">
            <a:avLst/>
          </a:prstGeom>
          <a:ln>
            <a:solidFill>
              <a:schemeClr val="tx1"/>
            </a:solidFill>
          </a:ln>
        </p:spPr>
      </p:pic>
      <p:pic>
        <p:nvPicPr>
          <p:cNvPr id="7" name="Picture 6" descr="A close up of a piece of paper&#10;&#10;Description automatically generated">
            <a:extLst>
              <a:ext uri="{FF2B5EF4-FFF2-40B4-BE49-F238E27FC236}">
                <a16:creationId xmlns:a16="http://schemas.microsoft.com/office/drawing/2014/main" id="{667B112C-E833-1048-A78C-413538A54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1012" y="2438400"/>
            <a:ext cx="6257025" cy="3814619"/>
          </a:xfrm>
          <a:prstGeom prst="rect">
            <a:avLst/>
          </a:prstGeom>
          <a:ln>
            <a:solidFill>
              <a:schemeClr val="tx1"/>
            </a:solidFill>
          </a:ln>
        </p:spPr>
      </p:pic>
    </p:spTree>
    <p:extLst>
      <p:ext uri="{BB962C8B-B14F-4D97-AF65-F5344CB8AC3E}">
        <p14:creationId xmlns:p14="http://schemas.microsoft.com/office/powerpoint/2010/main" val="427028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Mobile Web Application</a:t>
            </a:r>
          </a:p>
        </p:txBody>
      </p:sp>
      <p:sp>
        <p:nvSpPr>
          <p:cNvPr id="4" name="Content Placeholder 3">
            <a:extLst>
              <a:ext uri="{FF2B5EF4-FFF2-40B4-BE49-F238E27FC236}">
                <a16:creationId xmlns:a16="http://schemas.microsoft.com/office/drawing/2014/main" id="{B86F1F52-DED1-AE49-A96A-C128DFE1FF05}"/>
              </a:ext>
            </a:extLst>
          </p:cNvPr>
          <p:cNvSpPr>
            <a:spLocks noGrp="1"/>
          </p:cNvSpPr>
          <p:nvPr>
            <p:ph idx="1"/>
          </p:nvPr>
        </p:nvSpPr>
        <p:spPr>
          <a:xfrm>
            <a:off x="530490" y="1066800"/>
            <a:ext cx="11126522" cy="3962400"/>
          </a:xfrm>
        </p:spPr>
        <p:txBody>
          <a:bodyPr/>
          <a:lstStyle/>
          <a:p>
            <a:pPr>
              <a:buClr>
                <a:srgbClr val="FF0000"/>
              </a:buClr>
            </a:pPr>
            <a:r>
              <a:rPr lang="en-IN" dirty="0">
                <a:solidFill>
                  <a:srgbClr val="000000"/>
                </a:solidFill>
              </a:rPr>
              <a:t>Mobile apps built with Oracle APEX are browser-based apps that run inside the browser on the mobile device</a:t>
            </a:r>
          </a:p>
          <a:p>
            <a:pPr>
              <a:buClr>
                <a:srgbClr val="FF0000"/>
              </a:buClr>
            </a:pPr>
            <a:r>
              <a:rPr lang="en-IN" dirty="0">
                <a:solidFill>
                  <a:srgbClr val="000000"/>
                </a:solidFill>
              </a:rPr>
              <a:t>Build apps for mobile devices with mobile-specific design patterns that can provide an optimal user experience for small screens</a:t>
            </a:r>
          </a:p>
          <a:p>
            <a:pPr>
              <a:buClr>
                <a:srgbClr val="FF0000"/>
              </a:buClr>
            </a:pPr>
            <a:r>
              <a:rPr lang="en-IN" dirty="0">
                <a:solidFill>
                  <a:srgbClr val="000000"/>
                </a:solidFill>
              </a:rPr>
              <a:t>Universal Theme is optimized to work on mobile devices and enables you to build modern and responsive web apps</a:t>
            </a:r>
          </a:p>
          <a:p>
            <a:pPr>
              <a:buClr>
                <a:srgbClr val="FF0000"/>
              </a:buClr>
            </a:pPr>
            <a:r>
              <a:rPr lang="en-IN" dirty="0">
                <a:solidFill>
                  <a:srgbClr val="000000"/>
                </a:solidFill>
              </a:rPr>
              <a:t>Steps to create a mobile Web app:</a:t>
            </a:r>
          </a:p>
          <a:p>
            <a:pPr marL="731520" lvl="1" indent="-457200">
              <a:buClr>
                <a:srgbClr val="FF0000"/>
              </a:buClr>
              <a:buFont typeface="+mj-lt"/>
              <a:buAutoNum type="arabicPeriod"/>
            </a:pPr>
            <a:r>
              <a:rPr lang="en-IN" dirty="0">
                <a:solidFill>
                  <a:srgbClr val="000000"/>
                </a:solidFill>
              </a:rPr>
              <a:t>Create a new app by running the Create Application Wizard</a:t>
            </a:r>
          </a:p>
          <a:p>
            <a:pPr marL="731520" lvl="1" indent="-457200">
              <a:buClr>
                <a:srgbClr val="FF0000"/>
              </a:buClr>
              <a:buFont typeface="+mj-lt"/>
              <a:buAutoNum type="arabicPeriod"/>
            </a:pPr>
            <a:r>
              <a:rPr lang="en-IN" dirty="0">
                <a:solidFill>
                  <a:srgbClr val="000000"/>
                </a:solidFill>
              </a:rPr>
              <a:t>Run the Create Page Wizard and add the mobile pages</a:t>
            </a:r>
            <a:endParaRPr lang="en-US" dirty="0">
              <a:solidFill>
                <a:srgbClr val="000000"/>
              </a:solidFill>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355600"/>
          </a:xfrm>
        </p:spPr>
        <p:txBody>
          <a:bodyPr/>
          <a:lstStyle/>
          <a:p>
            <a:r>
              <a:rPr lang="en-US" b="1" dirty="0"/>
              <a:t>Creating a Mobile Web Application: Report Types</a:t>
            </a:r>
          </a:p>
        </p:txBody>
      </p:sp>
      <p:pic>
        <p:nvPicPr>
          <p:cNvPr id="7" name="Picture 6">
            <a:extLst>
              <a:ext uri="{FF2B5EF4-FFF2-40B4-BE49-F238E27FC236}">
                <a16:creationId xmlns:a16="http://schemas.microsoft.com/office/drawing/2014/main" id="{8DB75E41-DF2F-9941-A081-2C20300A91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812" y="808679"/>
            <a:ext cx="4216400" cy="3327400"/>
          </a:xfrm>
          <a:prstGeom prst="rect">
            <a:avLst/>
          </a:prstGeom>
          <a:ln>
            <a:solidFill>
              <a:srgbClr val="000000"/>
            </a:solidFill>
          </a:ln>
        </p:spPr>
      </p:pic>
      <p:pic>
        <p:nvPicPr>
          <p:cNvPr id="9" name="Picture 8">
            <a:extLst>
              <a:ext uri="{FF2B5EF4-FFF2-40B4-BE49-F238E27FC236}">
                <a16:creationId xmlns:a16="http://schemas.microsoft.com/office/drawing/2014/main" id="{7E594AFF-5C88-5D48-88B8-75EE50120A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1412" y="808679"/>
            <a:ext cx="3298575" cy="4963471"/>
          </a:xfrm>
          <a:prstGeom prst="rect">
            <a:avLst/>
          </a:prstGeom>
          <a:ln>
            <a:solidFill>
              <a:srgbClr val="000000"/>
            </a:solidFill>
          </a:ln>
        </p:spPr>
      </p:pic>
      <p:pic>
        <p:nvPicPr>
          <p:cNvPr id="11" name="Picture 10">
            <a:extLst>
              <a:ext uri="{FF2B5EF4-FFF2-40B4-BE49-F238E27FC236}">
                <a16:creationId xmlns:a16="http://schemas.microsoft.com/office/drawing/2014/main" id="{A062018F-E5EC-9849-A1DA-44B60A7CA2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70649" y="795979"/>
            <a:ext cx="3298575" cy="4953000"/>
          </a:xfrm>
          <a:prstGeom prst="rect">
            <a:avLst/>
          </a:prstGeom>
          <a:ln>
            <a:solidFill>
              <a:srgbClr val="000000"/>
            </a:solidFill>
          </a:ln>
        </p:spPr>
      </p:pic>
      <p:sp>
        <p:nvSpPr>
          <p:cNvPr id="12" name="Content Placeholder 7">
            <a:extLst>
              <a:ext uri="{FF2B5EF4-FFF2-40B4-BE49-F238E27FC236}">
                <a16:creationId xmlns:a16="http://schemas.microsoft.com/office/drawing/2014/main" id="{F0A70A54-435B-5346-93AF-EFAD92FBA731}"/>
              </a:ext>
            </a:extLst>
          </p:cNvPr>
          <p:cNvSpPr txBox="1">
            <a:spLocks/>
          </p:cNvSpPr>
          <p:nvPr/>
        </p:nvSpPr>
        <p:spPr>
          <a:xfrm>
            <a:off x="2000794" y="4343400"/>
            <a:ext cx="4225924" cy="5905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rgbClr val="FF0000"/>
              </a:buClr>
              <a:buNone/>
            </a:pPr>
            <a:r>
              <a:rPr lang="en-US" sz="2200" b="1" dirty="0">
                <a:solidFill>
                  <a:schemeClr val="accent1"/>
                </a:solidFill>
              </a:rPr>
              <a:t>List View</a:t>
            </a:r>
          </a:p>
          <a:p>
            <a:pPr marL="0" indent="-1270">
              <a:buClr>
                <a:srgbClr val="FF0000"/>
              </a:buClr>
              <a:buFont typeface="Arial" panose="020B0604020202020204" pitchFamily="34" charset="0"/>
              <a:buNone/>
            </a:pPr>
            <a:r>
              <a:rPr lang="en-US" sz="2200" dirty="0">
                <a:solidFill>
                  <a:srgbClr val="000000"/>
                </a:solidFill>
              </a:rPr>
              <a:t>                   </a:t>
            </a:r>
          </a:p>
          <a:p>
            <a:pPr marL="273050" lvl="1" indent="0">
              <a:buClr>
                <a:srgbClr val="FF0000"/>
              </a:buClr>
              <a:buFont typeface="Arial" panose="020B0604020202020204" pitchFamily="34" charset="0"/>
              <a:buNone/>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anose="020B0604020202020204" pitchFamily="34" charset="0"/>
              <a:buChar char="•"/>
            </a:pPr>
            <a:endParaRPr lang="en-US" sz="2800" dirty="0">
              <a:solidFill>
                <a:srgbClr val="000000"/>
              </a:solidFill>
            </a:endParaRPr>
          </a:p>
          <a:p>
            <a:pPr lvl="1">
              <a:buClr>
                <a:srgbClr val="FF0000"/>
              </a:buClr>
              <a:buFont typeface="Arial" panose="020B0604020202020204" pitchFamily="34" charset="0"/>
              <a:buChar char="•"/>
            </a:pPr>
            <a:endParaRPr lang="en-US" sz="2800" dirty="0">
              <a:solidFill>
                <a:srgbClr val="000000"/>
              </a:solidFill>
            </a:endParaRPr>
          </a:p>
        </p:txBody>
      </p:sp>
      <p:sp>
        <p:nvSpPr>
          <p:cNvPr id="13" name="Content Placeholder 7">
            <a:extLst>
              <a:ext uri="{FF2B5EF4-FFF2-40B4-BE49-F238E27FC236}">
                <a16:creationId xmlns:a16="http://schemas.microsoft.com/office/drawing/2014/main" id="{BD021268-F844-7145-AE0F-D8950BAA26AB}"/>
              </a:ext>
            </a:extLst>
          </p:cNvPr>
          <p:cNvSpPr txBox="1">
            <a:spLocks/>
          </p:cNvSpPr>
          <p:nvPr/>
        </p:nvSpPr>
        <p:spPr>
          <a:xfrm>
            <a:off x="4487737" y="5885504"/>
            <a:ext cx="4225924" cy="5905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FF0000"/>
              </a:buClr>
              <a:buNone/>
            </a:pPr>
            <a:r>
              <a:rPr lang="en-US" sz="2200" b="1" dirty="0">
                <a:solidFill>
                  <a:schemeClr val="accent1"/>
                </a:solidFill>
              </a:rPr>
              <a:t>Column Toggle Report</a:t>
            </a:r>
          </a:p>
          <a:p>
            <a:pPr marL="0" indent="-1270">
              <a:buClr>
                <a:srgbClr val="FF0000"/>
              </a:buClr>
              <a:buFont typeface="Arial" panose="020B0604020202020204" pitchFamily="34" charset="0"/>
              <a:buNone/>
            </a:pPr>
            <a:r>
              <a:rPr lang="en-US" sz="2200" dirty="0">
                <a:solidFill>
                  <a:srgbClr val="000000"/>
                </a:solidFill>
              </a:rPr>
              <a:t>                   </a:t>
            </a:r>
          </a:p>
          <a:p>
            <a:pPr marL="273050" lvl="1" indent="0">
              <a:buClr>
                <a:srgbClr val="FF0000"/>
              </a:buClr>
              <a:buFont typeface="Arial" panose="020B0604020202020204" pitchFamily="34" charset="0"/>
              <a:buNone/>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anose="020B0604020202020204" pitchFamily="34" charset="0"/>
              <a:buChar char="•"/>
            </a:pPr>
            <a:endParaRPr lang="en-US" sz="2800" dirty="0">
              <a:solidFill>
                <a:srgbClr val="000000"/>
              </a:solidFill>
            </a:endParaRPr>
          </a:p>
          <a:p>
            <a:pPr lvl="1">
              <a:buClr>
                <a:srgbClr val="FF0000"/>
              </a:buClr>
              <a:buFont typeface="Arial" panose="020B0604020202020204" pitchFamily="34" charset="0"/>
              <a:buChar char="•"/>
            </a:pPr>
            <a:endParaRPr lang="en-US" sz="2800" dirty="0">
              <a:solidFill>
                <a:srgbClr val="000000"/>
              </a:solidFill>
            </a:endParaRPr>
          </a:p>
        </p:txBody>
      </p:sp>
      <p:sp>
        <p:nvSpPr>
          <p:cNvPr id="14" name="Content Placeholder 7">
            <a:extLst>
              <a:ext uri="{FF2B5EF4-FFF2-40B4-BE49-F238E27FC236}">
                <a16:creationId xmlns:a16="http://schemas.microsoft.com/office/drawing/2014/main" id="{04B2D83C-0BB9-0544-8F7A-6E4BD55163D9}"/>
              </a:ext>
            </a:extLst>
          </p:cNvPr>
          <p:cNvSpPr txBox="1">
            <a:spLocks/>
          </p:cNvSpPr>
          <p:nvPr/>
        </p:nvSpPr>
        <p:spPr>
          <a:xfrm>
            <a:off x="8006974" y="5885504"/>
            <a:ext cx="4225924" cy="59055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buClr>
                <a:srgbClr val="FF0000"/>
              </a:buClr>
              <a:buNone/>
            </a:pPr>
            <a:r>
              <a:rPr lang="en-US" sz="2200" b="1" dirty="0">
                <a:solidFill>
                  <a:schemeClr val="accent1"/>
                </a:solidFill>
              </a:rPr>
              <a:t>Reflow Report</a:t>
            </a:r>
          </a:p>
          <a:p>
            <a:pPr marL="0" indent="-1270">
              <a:buClr>
                <a:srgbClr val="FF0000"/>
              </a:buClr>
              <a:buFont typeface="Arial" panose="020B0604020202020204" pitchFamily="34" charset="0"/>
              <a:buNone/>
            </a:pPr>
            <a:r>
              <a:rPr lang="en-US" sz="2200" dirty="0">
                <a:solidFill>
                  <a:srgbClr val="000000"/>
                </a:solidFill>
              </a:rPr>
              <a:t>                   </a:t>
            </a:r>
          </a:p>
          <a:p>
            <a:pPr marL="273050" lvl="1" indent="0">
              <a:buClr>
                <a:srgbClr val="FF0000"/>
              </a:buClr>
              <a:buFont typeface="Arial" panose="020B0604020202020204" pitchFamily="34" charset="0"/>
              <a:buNone/>
            </a:pPr>
            <a:endParaRPr lang="en-US" sz="2800"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anose="020B0604020202020204" pitchFamily="34" charset="0"/>
              <a:buChar char="•"/>
            </a:pPr>
            <a:endParaRPr lang="en-US" sz="2800" dirty="0">
              <a:solidFill>
                <a:srgbClr val="000000"/>
              </a:solidFill>
            </a:endParaRPr>
          </a:p>
          <a:p>
            <a:pPr lvl="1">
              <a:buClr>
                <a:srgbClr val="FF0000"/>
              </a:buClr>
              <a:buFont typeface="Arial" panose="020B0604020202020204" pitchFamily="34" charset="0"/>
              <a:buChar char="•"/>
            </a:pPr>
            <a:endParaRPr lang="en-US" sz="2800" dirty="0">
              <a:solidFill>
                <a:srgbClr val="000000"/>
              </a:solidFill>
            </a:endParaRPr>
          </a:p>
        </p:txBody>
      </p:sp>
    </p:spTree>
    <p:extLst>
      <p:ext uri="{BB962C8B-B14F-4D97-AF65-F5344CB8AC3E}">
        <p14:creationId xmlns:p14="http://schemas.microsoft.com/office/powerpoint/2010/main" val="170641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a:t>
            </a:r>
          </a:p>
          <a:p>
            <a:pPr marL="501650" lvl="1">
              <a:buClr>
                <a:srgbClr val="FF0000"/>
              </a:buClr>
              <a:buFont typeface="Arial" pitchFamily="34" charset="0"/>
              <a:buChar char="•"/>
            </a:pPr>
            <a:r>
              <a:rPr lang="en-US" sz="2800" dirty="0">
                <a:solidFill>
                  <a:srgbClr val="000000"/>
                </a:solidFill>
              </a:rPr>
              <a:t>Create a database web application based on existing tables</a:t>
            </a:r>
          </a:p>
          <a:p>
            <a:pPr marL="501650" lvl="1">
              <a:buClr>
                <a:srgbClr val="FF0000"/>
              </a:buClr>
              <a:buFont typeface="Arial" pitchFamily="34" charset="0"/>
              <a:buChar char="•"/>
            </a:pPr>
            <a:r>
              <a:rPr lang="en-US" sz="2800" dirty="0">
                <a:solidFill>
                  <a:srgbClr val="000000"/>
                </a:solidFill>
              </a:rPr>
              <a:t>Create a database web application from a file</a:t>
            </a:r>
          </a:p>
          <a:p>
            <a:pPr marL="501650" lvl="1">
              <a:buClr>
                <a:srgbClr val="FF0000"/>
              </a:buClr>
              <a:buFont typeface="Arial" pitchFamily="34" charset="0"/>
              <a:buChar char="•"/>
            </a:pPr>
            <a:r>
              <a:rPr lang="en-US" sz="2800" dirty="0">
                <a:solidFill>
                  <a:srgbClr val="000000"/>
                </a:solidFill>
              </a:rPr>
              <a:t>Convert a spreadsheet in to a database web application</a:t>
            </a:r>
          </a:p>
          <a:p>
            <a:pPr marL="501650" lvl="1">
              <a:buClr>
                <a:srgbClr val="FF0000"/>
              </a:buClr>
              <a:buFont typeface="Arial" pitchFamily="34" charset="0"/>
              <a:buChar char="•"/>
            </a:pPr>
            <a:r>
              <a:rPr lang="en-US" sz="2800" dirty="0">
                <a:solidFill>
                  <a:srgbClr val="000000"/>
                </a:solidFill>
              </a:rPr>
              <a:t>Create a mobile web application</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334672692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76729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02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Explain App Builder concepts</a:t>
            </a:r>
          </a:p>
          <a:p>
            <a:pPr lvl="1">
              <a:buClr>
                <a:schemeClr val="accent1"/>
              </a:buClr>
              <a:buFont typeface="Arial"/>
              <a:buChar char="•"/>
            </a:pPr>
            <a:r>
              <a:rPr lang="en-US" sz="2800" dirty="0">
                <a:solidFill>
                  <a:srgbClr val="000000"/>
                </a:solidFill>
              </a:rPr>
              <a:t>Describe the types of applications you can build using Application Express</a:t>
            </a:r>
          </a:p>
          <a:p>
            <a:pPr lvl="1">
              <a:buClr>
                <a:schemeClr val="accent1"/>
              </a:buClr>
              <a:buFont typeface="Arial"/>
              <a:buChar char="•"/>
            </a:pPr>
            <a:r>
              <a:rPr lang="en-US" sz="2800" dirty="0">
                <a:solidFill>
                  <a:srgbClr val="000000"/>
                </a:solidFill>
              </a:rPr>
              <a:t>List the components of a database application</a:t>
            </a:r>
          </a:p>
          <a:p>
            <a:pPr lvl="1">
              <a:buClr>
                <a:schemeClr val="accent1"/>
              </a:buClr>
              <a:buFont typeface="Arial"/>
              <a:buChar char="•"/>
            </a:pPr>
            <a:r>
              <a:rPr lang="en-US" sz="2800" dirty="0">
                <a:solidFill>
                  <a:srgbClr val="000000"/>
                </a:solidFill>
              </a:rPr>
              <a:t>Create a database application based on existing tables</a:t>
            </a:r>
          </a:p>
          <a:p>
            <a:pPr lvl="1">
              <a:buClr>
                <a:schemeClr val="accent1"/>
              </a:buClr>
              <a:buFont typeface="Arial"/>
              <a:buChar char="•"/>
            </a:pPr>
            <a:r>
              <a:rPr lang="en-US" sz="2800" dirty="0">
                <a:solidFill>
                  <a:srgbClr val="000000"/>
                </a:solidFill>
              </a:rPr>
              <a:t>Create a database application from a file</a:t>
            </a:r>
          </a:p>
          <a:p>
            <a:pPr lvl="1">
              <a:buClr>
                <a:schemeClr val="accent1"/>
              </a:buClr>
              <a:buFont typeface="Arial"/>
              <a:buChar char="•"/>
            </a:pPr>
            <a:r>
              <a:rPr lang="en-US" sz="2800" dirty="0">
                <a:solidFill>
                  <a:srgbClr val="000000"/>
                </a:solidFill>
              </a:rPr>
              <a:t>Create a mobile web application</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Understanding App Builder Concepts</a:t>
            </a:r>
          </a:p>
        </p:txBody>
      </p:sp>
      <p:pic>
        <p:nvPicPr>
          <p:cNvPr id="11" name="Picture 10" descr="apex-ho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6612" y="1143000"/>
            <a:ext cx="1950720" cy="1463040"/>
          </a:xfrm>
          <a:prstGeom prst="rect">
            <a:avLst/>
          </a:prstGeom>
        </p:spPr>
      </p:pic>
      <p:pic>
        <p:nvPicPr>
          <p:cNvPr id="12" name="Picture 11" descr="application-for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65612" y="1143000"/>
            <a:ext cx="1950720" cy="1463040"/>
          </a:xfrm>
          <a:prstGeom prst="rect">
            <a:avLst/>
          </a:prstGeom>
        </p:spPr>
      </p:pic>
      <p:pic>
        <p:nvPicPr>
          <p:cNvPr id="13" name="Picture 12" descr="browser-based-apps-5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8012" y="990600"/>
            <a:ext cx="2209800" cy="1950720"/>
          </a:xfrm>
          <a:prstGeom prst="rect">
            <a:avLst/>
          </a:prstGeom>
        </p:spPr>
      </p:pic>
      <p:pic>
        <p:nvPicPr>
          <p:cNvPr id="14" name="Picture 13" descr="browser.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0412" y="3657600"/>
            <a:ext cx="2057400" cy="1600200"/>
          </a:xfrm>
          <a:prstGeom prst="rect">
            <a:avLst/>
          </a:prstGeom>
        </p:spPr>
      </p:pic>
      <p:pic>
        <p:nvPicPr>
          <p:cNvPr id="16" name="Picture 15" descr="apex-https-51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56612" y="3505200"/>
            <a:ext cx="2209800" cy="2026920"/>
          </a:xfrm>
          <a:prstGeom prst="rect">
            <a:avLst/>
          </a:prstGeom>
        </p:spPr>
      </p:pic>
      <p:pic>
        <p:nvPicPr>
          <p:cNvPr id="17" name="Picture 16" descr="apex-page-designer.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89412" y="3733800"/>
            <a:ext cx="2032000" cy="1524000"/>
          </a:xfrm>
          <a:prstGeom prst="rect">
            <a:avLst/>
          </a:prstGeom>
        </p:spPr>
      </p:pic>
      <p:sp>
        <p:nvSpPr>
          <p:cNvPr id="19" name="TextBox 18"/>
          <p:cNvSpPr txBox="1"/>
          <p:nvPr/>
        </p:nvSpPr>
        <p:spPr>
          <a:xfrm>
            <a:off x="371255" y="2827020"/>
            <a:ext cx="2971800" cy="304800"/>
          </a:xfrm>
          <a:prstGeom prst="rect">
            <a:avLst/>
          </a:prstGeom>
          <a:noFill/>
        </p:spPr>
        <p:txBody>
          <a:bodyPr wrap="none" lIns="0" tIns="0" rIns="0" bIns="0" rtlCol="0">
            <a:noAutofit/>
          </a:bodyPr>
          <a:lstStyle/>
          <a:p>
            <a:pPr>
              <a:lnSpc>
                <a:spcPct val="90000"/>
              </a:lnSpc>
            </a:pPr>
            <a:r>
              <a:rPr lang="en-US" b="1" dirty="0">
                <a:solidFill>
                  <a:srgbClr val="FF0000"/>
                </a:solidFill>
                <a:latin typeface="Arial" panose="020B0604020202020204" pitchFamily="34" charset="0"/>
                <a:cs typeface="Arial" panose="020B0604020202020204" pitchFamily="34" charset="0"/>
              </a:rPr>
              <a:t>Application Express Application</a:t>
            </a:r>
          </a:p>
        </p:txBody>
      </p:sp>
      <p:sp>
        <p:nvSpPr>
          <p:cNvPr id="20" name="TextBox 19"/>
          <p:cNvSpPr txBox="1"/>
          <p:nvPr/>
        </p:nvSpPr>
        <p:spPr>
          <a:xfrm>
            <a:off x="4432190" y="2798379"/>
            <a:ext cx="2971800" cy="304800"/>
          </a:xfrm>
          <a:prstGeom prst="rect">
            <a:avLst/>
          </a:prstGeom>
          <a:noFill/>
        </p:spPr>
        <p:txBody>
          <a:bodyPr wrap="none" lIns="0" tIns="0" rIns="0" bIns="0" rtlCol="0">
            <a:noAutofit/>
          </a:bodyPr>
          <a:lstStyle/>
          <a:p>
            <a:pPr>
              <a:lnSpc>
                <a:spcPct val="90000"/>
              </a:lnSpc>
            </a:pPr>
            <a:r>
              <a:rPr lang="en-US" b="1" dirty="0">
                <a:solidFill>
                  <a:srgbClr val="FF0000"/>
                </a:solidFill>
                <a:latin typeface="Arial" panose="020B0604020202020204" pitchFamily="34" charset="0"/>
                <a:cs typeface="Arial" panose="020B0604020202020204" pitchFamily="34" charset="0"/>
              </a:rPr>
              <a:t>Application Page</a:t>
            </a:r>
          </a:p>
        </p:txBody>
      </p:sp>
      <p:sp>
        <p:nvSpPr>
          <p:cNvPr id="21" name="TextBox 20"/>
          <p:cNvSpPr txBox="1"/>
          <p:nvPr/>
        </p:nvSpPr>
        <p:spPr>
          <a:xfrm>
            <a:off x="8304212" y="2819400"/>
            <a:ext cx="2971800" cy="304800"/>
          </a:xfrm>
          <a:prstGeom prst="rect">
            <a:avLst/>
          </a:prstGeom>
          <a:noFill/>
        </p:spPr>
        <p:txBody>
          <a:bodyPr wrap="none" lIns="0" tIns="0" rIns="0" bIns="0" rtlCol="0">
            <a:noAutofit/>
          </a:bodyPr>
          <a:lstStyle/>
          <a:p>
            <a:pPr>
              <a:lnSpc>
                <a:spcPct val="90000"/>
              </a:lnSpc>
            </a:pPr>
            <a:r>
              <a:rPr lang="en-US" b="1" dirty="0">
                <a:solidFill>
                  <a:srgbClr val="FF0000"/>
                </a:solidFill>
                <a:latin typeface="Arial" panose="020B0604020202020204" pitchFamily="34" charset="0"/>
                <a:cs typeface="Arial" panose="020B0604020202020204" pitchFamily="34" charset="0"/>
              </a:rPr>
              <a:t>Application User Interface</a:t>
            </a:r>
          </a:p>
        </p:txBody>
      </p:sp>
      <p:sp>
        <p:nvSpPr>
          <p:cNvPr id="22" name="TextBox 21"/>
          <p:cNvSpPr txBox="1"/>
          <p:nvPr/>
        </p:nvSpPr>
        <p:spPr>
          <a:xfrm>
            <a:off x="836612" y="5425440"/>
            <a:ext cx="2971800" cy="304800"/>
          </a:xfrm>
          <a:prstGeom prst="rect">
            <a:avLst/>
          </a:prstGeom>
          <a:noFill/>
        </p:spPr>
        <p:txBody>
          <a:bodyPr wrap="none" lIns="0" tIns="0" rIns="0" bIns="0" rtlCol="0">
            <a:noAutofit/>
          </a:bodyPr>
          <a:lstStyle/>
          <a:p>
            <a:pPr>
              <a:lnSpc>
                <a:spcPct val="90000"/>
              </a:lnSpc>
            </a:pPr>
            <a:r>
              <a:rPr lang="en-US" b="1" dirty="0">
                <a:solidFill>
                  <a:srgbClr val="FF0000"/>
                </a:solidFill>
                <a:latin typeface="Arial" panose="020B0604020202020204" pitchFamily="34" charset="0"/>
                <a:cs typeface="Arial" panose="020B0604020202020204" pitchFamily="34" charset="0"/>
              </a:rPr>
              <a:t>Session State</a:t>
            </a:r>
          </a:p>
        </p:txBody>
      </p:sp>
      <p:sp>
        <p:nvSpPr>
          <p:cNvPr id="23" name="TextBox 22"/>
          <p:cNvSpPr txBox="1"/>
          <p:nvPr/>
        </p:nvSpPr>
        <p:spPr>
          <a:xfrm>
            <a:off x="3656012" y="5428068"/>
            <a:ext cx="3962400" cy="304800"/>
          </a:xfrm>
          <a:prstGeom prst="rect">
            <a:avLst/>
          </a:prstGeom>
          <a:noFill/>
        </p:spPr>
        <p:txBody>
          <a:bodyPr wrap="none" lIns="0" tIns="0" rIns="0" bIns="0" rtlCol="0">
            <a:noAutofit/>
          </a:bodyPr>
          <a:lstStyle/>
          <a:p>
            <a:pPr>
              <a:lnSpc>
                <a:spcPct val="90000"/>
              </a:lnSpc>
            </a:pPr>
            <a:r>
              <a:rPr lang="en-US" b="1" dirty="0">
                <a:solidFill>
                  <a:srgbClr val="FF0000"/>
                </a:solidFill>
                <a:latin typeface="Arial" panose="020B0604020202020204" pitchFamily="34" charset="0"/>
                <a:cs typeface="Arial" panose="020B0604020202020204" pitchFamily="34" charset="0"/>
              </a:rPr>
              <a:t>Page Processing and  Page Rendering</a:t>
            </a:r>
          </a:p>
        </p:txBody>
      </p:sp>
      <p:sp>
        <p:nvSpPr>
          <p:cNvPr id="24" name="TextBox 23"/>
          <p:cNvSpPr txBox="1"/>
          <p:nvPr/>
        </p:nvSpPr>
        <p:spPr>
          <a:xfrm>
            <a:off x="8349921" y="5425440"/>
            <a:ext cx="3276600" cy="304800"/>
          </a:xfrm>
          <a:prstGeom prst="rect">
            <a:avLst/>
          </a:prstGeom>
          <a:noFill/>
        </p:spPr>
        <p:txBody>
          <a:bodyPr wrap="none" lIns="0" tIns="0" rIns="0" bIns="0" rtlCol="0">
            <a:noAutofit/>
          </a:bodyPr>
          <a:lstStyle/>
          <a:p>
            <a:pPr>
              <a:lnSpc>
                <a:spcPct val="90000"/>
              </a:lnSpc>
            </a:pPr>
            <a:r>
              <a:rPr lang="en-US" b="1" dirty="0">
                <a:solidFill>
                  <a:srgbClr val="FF0000"/>
                </a:solidFill>
                <a:latin typeface="Arial" panose="020B0604020202020204" pitchFamily="34" charset="0"/>
                <a:cs typeface="Arial" panose="020B0604020202020204" pitchFamily="34" charset="0"/>
              </a:rPr>
              <a:t>Application URL Syntax</a:t>
            </a:r>
          </a:p>
        </p:txBody>
      </p:sp>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Understanding Database Web Applications</a:t>
            </a:r>
          </a:p>
        </p:txBody>
      </p:sp>
      <p:sp>
        <p:nvSpPr>
          <p:cNvPr id="5" name="TextBox 4"/>
          <p:cNvSpPr txBox="1"/>
          <p:nvPr/>
        </p:nvSpPr>
        <p:spPr>
          <a:xfrm>
            <a:off x="4113212" y="5638800"/>
            <a:ext cx="3657600" cy="381000"/>
          </a:xfrm>
          <a:prstGeom prst="rect">
            <a:avLst/>
          </a:prstGeom>
          <a:noFill/>
        </p:spPr>
        <p:txBody>
          <a:bodyPr wrap="square" lIns="0" tIns="0" rIns="0" bIns="0" rtlCol="0">
            <a:noAutofit/>
          </a:bodyPr>
          <a:lstStyle/>
          <a:p>
            <a:pPr>
              <a:lnSpc>
                <a:spcPct val="90000"/>
              </a:lnSpc>
            </a:pPr>
            <a:endParaRPr lang="en-US" dirty="0"/>
          </a:p>
        </p:txBody>
      </p:sp>
      <p:pic>
        <p:nvPicPr>
          <p:cNvPr id="8" name="Picture 7">
            <a:extLst>
              <a:ext uri="{FF2B5EF4-FFF2-40B4-BE49-F238E27FC236}">
                <a16:creationId xmlns:a16="http://schemas.microsoft.com/office/drawing/2014/main" id="{B8F95D3F-58D8-FC4A-800C-0DBBF35382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765484"/>
            <a:ext cx="10857706" cy="5420166"/>
          </a:xfrm>
          <a:prstGeom prst="rect">
            <a:avLst/>
          </a:prstGeom>
          <a:solidFill>
            <a:schemeClr val="accent1"/>
          </a:solidFill>
          <a:ln>
            <a:solidFill>
              <a:schemeClr val="tx1"/>
            </a:solidFill>
          </a:ln>
        </p:spPr>
      </p:pic>
    </p:spTree>
    <p:extLst>
      <p:ext uri="{BB962C8B-B14F-4D97-AF65-F5344CB8AC3E}">
        <p14:creationId xmlns:p14="http://schemas.microsoft.com/office/powerpoint/2010/main" val="416331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App Builder Home Page</a:t>
            </a:r>
          </a:p>
        </p:txBody>
      </p:sp>
      <p:sp>
        <p:nvSpPr>
          <p:cNvPr id="14" name="Shape 174">
            <a:extLst>
              <a:ext uri="{FF2B5EF4-FFF2-40B4-BE49-F238E27FC236}">
                <a16:creationId xmlns:a16="http://schemas.microsoft.com/office/drawing/2014/main" id="{EDCB358E-0C11-434D-9600-31CD085F173D}"/>
              </a:ext>
            </a:extLst>
          </p:cNvPr>
          <p:cNvSpPr/>
          <p:nvPr/>
        </p:nvSpPr>
        <p:spPr>
          <a:xfrm rot="5400000" flipH="1" flipV="1">
            <a:off x="2267574" y="4429179"/>
            <a:ext cx="0" cy="900831"/>
          </a:xfrm>
          <a:prstGeom prst="line">
            <a:avLst/>
          </a:prstGeom>
          <a:ln w="412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4" name="Picture 3" descr="A screenshot of a cell phone&#10;&#10;Description automatically generated">
            <a:extLst>
              <a:ext uri="{FF2B5EF4-FFF2-40B4-BE49-F238E27FC236}">
                <a16:creationId xmlns:a16="http://schemas.microsoft.com/office/drawing/2014/main" id="{2A395460-5566-A04D-95D2-D966F69B3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12" y="867578"/>
            <a:ext cx="9591074" cy="2532043"/>
          </a:xfrm>
          <a:prstGeom prst="rect">
            <a:avLst/>
          </a:prstGeom>
          <a:ln>
            <a:solidFill>
              <a:schemeClr val="tx1"/>
            </a:solidFill>
          </a:ln>
        </p:spPr>
      </p:pic>
      <p:sp>
        <p:nvSpPr>
          <p:cNvPr id="9" name="Shape 174">
            <a:extLst>
              <a:ext uri="{FF2B5EF4-FFF2-40B4-BE49-F238E27FC236}">
                <a16:creationId xmlns:a16="http://schemas.microsoft.com/office/drawing/2014/main" id="{864099B3-08AB-EE48-8603-C8C93C72DCF0}"/>
              </a:ext>
            </a:extLst>
          </p:cNvPr>
          <p:cNvSpPr/>
          <p:nvPr/>
        </p:nvSpPr>
        <p:spPr>
          <a:xfrm rot="5400000" flipV="1">
            <a:off x="982587" y="4034971"/>
            <a:ext cx="1679196" cy="10054"/>
          </a:xfrm>
          <a:prstGeom prst="line">
            <a:avLst/>
          </a:prstGeom>
          <a:ln w="412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10" name="Picture 9">
            <a:extLst>
              <a:ext uri="{FF2B5EF4-FFF2-40B4-BE49-F238E27FC236}">
                <a16:creationId xmlns:a16="http://schemas.microsoft.com/office/drawing/2014/main" id="{8FB8297A-39A1-8E4B-A0DD-F02F87CE76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7986" y="2590800"/>
            <a:ext cx="9190101" cy="3566308"/>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431800"/>
          </a:xfrm>
        </p:spPr>
        <p:txBody>
          <a:bodyPr/>
          <a:lstStyle/>
          <a:p>
            <a:r>
              <a:rPr lang="en-US" b="1" dirty="0"/>
              <a:t>Creating a Database Application</a:t>
            </a:r>
          </a:p>
        </p:txBody>
      </p:sp>
      <p:pic>
        <p:nvPicPr>
          <p:cNvPr id="4" name="Picture 3">
            <a:extLst>
              <a:ext uri="{FF2B5EF4-FFF2-40B4-BE49-F238E27FC236}">
                <a16:creationId xmlns:a16="http://schemas.microsoft.com/office/drawing/2014/main" id="{8D6A32AE-71FE-F340-B30F-9CDA6EDBFE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872836"/>
            <a:ext cx="11212399" cy="5187168"/>
          </a:xfrm>
          <a:prstGeom prst="rect">
            <a:avLst/>
          </a:prstGeom>
          <a:ln>
            <a:solidFill>
              <a:schemeClr val="tx1"/>
            </a:solidFill>
          </a:ln>
        </p:spPr>
      </p:pic>
    </p:spTree>
    <p:extLst>
      <p:ext uri="{BB962C8B-B14F-4D97-AF65-F5344CB8AC3E}">
        <p14:creationId xmlns:p14="http://schemas.microsoft.com/office/powerpoint/2010/main" val="333462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11125200" cy="431800"/>
          </a:xfrm>
        </p:spPr>
        <p:txBody>
          <a:bodyPr/>
          <a:lstStyle/>
          <a:p>
            <a:r>
              <a:rPr lang="en-US" b="1" dirty="0"/>
              <a:t>Using the Create Application Wizard</a:t>
            </a:r>
          </a:p>
        </p:txBody>
      </p:sp>
      <p:pic>
        <p:nvPicPr>
          <p:cNvPr id="14" name="Picture 13">
            <a:extLst>
              <a:ext uri="{FF2B5EF4-FFF2-40B4-BE49-F238E27FC236}">
                <a16:creationId xmlns:a16="http://schemas.microsoft.com/office/drawing/2014/main" id="{EB01D21B-ED94-B543-904E-1C905BE65A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174" y="839674"/>
            <a:ext cx="6477000" cy="3523551"/>
          </a:xfrm>
          <a:prstGeom prst="rect">
            <a:avLst/>
          </a:prstGeom>
          <a:ln>
            <a:solidFill>
              <a:schemeClr val="tx1"/>
            </a:solidFill>
          </a:ln>
        </p:spPr>
      </p:pic>
      <p:pic>
        <p:nvPicPr>
          <p:cNvPr id="17" name="Picture 16">
            <a:extLst>
              <a:ext uri="{FF2B5EF4-FFF2-40B4-BE49-F238E27FC236}">
                <a16:creationId xmlns:a16="http://schemas.microsoft.com/office/drawing/2014/main" id="{7ABE70A7-9B62-814F-94E9-B7247388DFD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84612" y="1905000"/>
            <a:ext cx="8078788" cy="4401706"/>
          </a:xfrm>
          <a:prstGeom prst="rect">
            <a:avLst/>
          </a:prstGeom>
          <a:ln>
            <a:solidFill>
              <a:schemeClr val="tx1"/>
            </a:solidFill>
          </a:ln>
        </p:spPr>
      </p:pic>
      <p:sp>
        <p:nvSpPr>
          <p:cNvPr id="18" name="Oval 144">
            <a:extLst>
              <a:ext uri="{FF2B5EF4-FFF2-40B4-BE49-F238E27FC236}">
                <a16:creationId xmlns:a16="http://schemas.microsoft.com/office/drawing/2014/main" id="{DADB3610-A88F-F64D-ACF0-C660AA4F7D69}"/>
              </a:ext>
            </a:extLst>
          </p:cNvPr>
          <p:cNvSpPr>
            <a:spLocks noChangeArrowheads="1"/>
          </p:cNvSpPr>
          <p:nvPr/>
        </p:nvSpPr>
        <p:spPr bwMode="blackWhite">
          <a:xfrm>
            <a:off x="1832768" y="300672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9" name="Oval 144">
            <a:extLst>
              <a:ext uri="{FF2B5EF4-FFF2-40B4-BE49-F238E27FC236}">
                <a16:creationId xmlns:a16="http://schemas.microsoft.com/office/drawing/2014/main" id="{A7823517-57A1-FE48-BBD0-9E7D56040BDE}"/>
              </a:ext>
            </a:extLst>
          </p:cNvPr>
          <p:cNvSpPr>
            <a:spLocks noChangeArrowheads="1"/>
          </p:cNvSpPr>
          <p:nvPr/>
        </p:nvSpPr>
        <p:spPr bwMode="blackWhite">
          <a:xfrm>
            <a:off x="4189412" y="429178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Application Based on Existing Tables</a:t>
            </a:r>
          </a:p>
        </p:txBody>
      </p:sp>
      <p:pic>
        <p:nvPicPr>
          <p:cNvPr id="4" name="Picture 3">
            <a:extLst>
              <a:ext uri="{FF2B5EF4-FFF2-40B4-BE49-F238E27FC236}">
                <a16:creationId xmlns:a16="http://schemas.microsoft.com/office/drawing/2014/main" id="{57AD8391-8B6E-1C4E-8CE1-1FE9ED9E39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212" y="850900"/>
            <a:ext cx="6172200" cy="2722130"/>
          </a:xfrm>
          <a:prstGeom prst="rect">
            <a:avLst/>
          </a:prstGeom>
          <a:ln>
            <a:solidFill>
              <a:schemeClr val="tx1"/>
            </a:solidFill>
          </a:ln>
        </p:spPr>
      </p:pic>
      <p:pic>
        <p:nvPicPr>
          <p:cNvPr id="15" name="Picture 14">
            <a:extLst>
              <a:ext uri="{FF2B5EF4-FFF2-40B4-BE49-F238E27FC236}">
                <a16:creationId xmlns:a16="http://schemas.microsoft.com/office/drawing/2014/main" id="{C35D86FB-A274-2E40-87B8-AEF6E017BA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54499" y="1034761"/>
            <a:ext cx="5508625" cy="3158278"/>
          </a:xfrm>
          <a:prstGeom prst="rect">
            <a:avLst/>
          </a:prstGeom>
          <a:ln>
            <a:solidFill>
              <a:schemeClr val="tx1"/>
            </a:solidFill>
          </a:ln>
        </p:spPr>
      </p:pic>
      <p:pic>
        <p:nvPicPr>
          <p:cNvPr id="16" name="Picture 15">
            <a:extLst>
              <a:ext uri="{FF2B5EF4-FFF2-40B4-BE49-F238E27FC236}">
                <a16:creationId xmlns:a16="http://schemas.microsoft.com/office/drawing/2014/main" id="{03E7B146-EDFD-674B-BA86-DABAEC4B42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9889" y="3343201"/>
            <a:ext cx="7019758" cy="2956398"/>
          </a:xfrm>
          <a:prstGeom prst="rect">
            <a:avLst/>
          </a:prstGeom>
          <a:ln>
            <a:solidFill>
              <a:schemeClr val="tx1"/>
            </a:solidFill>
          </a:ln>
        </p:spPr>
      </p:pic>
      <p:sp>
        <p:nvSpPr>
          <p:cNvPr id="17" name="Oval 144">
            <a:extLst>
              <a:ext uri="{FF2B5EF4-FFF2-40B4-BE49-F238E27FC236}">
                <a16:creationId xmlns:a16="http://schemas.microsoft.com/office/drawing/2014/main" id="{27D5A5EE-804E-2B4E-9986-A324C999251A}"/>
              </a:ext>
            </a:extLst>
          </p:cNvPr>
          <p:cNvSpPr>
            <a:spLocks noChangeArrowheads="1"/>
          </p:cNvSpPr>
          <p:nvPr/>
        </p:nvSpPr>
        <p:spPr bwMode="blackWhite">
          <a:xfrm>
            <a:off x="1257541" y="22487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44">
            <a:extLst>
              <a:ext uri="{FF2B5EF4-FFF2-40B4-BE49-F238E27FC236}">
                <a16:creationId xmlns:a16="http://schemas.microsoft.com/office/drawing/2014/main" id="{6069741A-B63E-6646-832E-BC27903C12B8}"/>
              </a:ext>
            </a:extLst>
          </p:cNvPr>
          <p:cNvSpPr>
            <a:spLocks noChangeArrowheads="1"/>
          </p:cNvSpPr>
          <p:nvPr/>
        </p:nvSpPr>
        <p:spPr bwMode="blackWhite">
          <a:xfrm>
            <a:off x="5027612" y="12954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9" name="Oval 144">
            <a:extLst>
              <a:ext uri="{FF2B5EF4-FFF2-40B4-BE49-F238E27FC236}">
                <a16:creationId xmlns:a16="http://schemas.microsoft.com/office/drawing/2014/main" id="{88AA74E9-EC9A-5C47-AE5E-A83B5E2D5813}"/>
              </a:ext>
            </a:extLst>
          </p:cNvPr>
          <p:cNvSpPr>
            <a:spLocks noChangeArrowheads="1"/>
          </p:cNvSpPr>
          <p:nvPr/>
        </p:nvSpPr>
        <p:spPr bwMode="blackWhite">
          <a:xfrm>
            <a:off x="7161212" y="393945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4545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20929</TotalTime>
  <Words>5920</Words>
  <Application>Microsoft Macintosh PowerPoint</Application>
  <PresentationFormat>Custom</PresentationFormat>
  <Paragraphs>309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Times New Roman</vt:lpstr>
      <vt:lpstr>Wingdings</vt:lpstr>
      <vt:lpstr>Oracle_16x9_2014_521</vt:lpstr>
      <vt:lpstr>PowerPoint Presentation</vt:lpstr>
      <vt:lpstr>Unit 3: Creating a Database Application </vt:lpstr>
      <vt:lpstr>PowerPoint Presentation</vt:lpstr>
      <vt:lpstr>Understanding App Builder Concepts</vt:lpstr>
      <vt:lpstr>Understanding Database Web Applications</vt:lpstr>
      <vt:lpstr>App Builder Home Page</vt:lpstr>
      <vt:lpstr>Creating a Database Application</vt:lpstr>
      <vt:lpstr>Using the Create Application Wizard</vt:lpstr>
      <vt:lpstr>Creating an Application Based on Existing Tables</vt:lpstr>
      <vt:lpstr>Creating an Application Based on Existing Tables</vt:lpstr>
      <vt:lpstr>Creating an Application Based on Existing Tables</vt:lpstr>
      <vt:lpstr>Creating an Application Based on Existing Tables</vt:lpstr>
      <vt:lpstr>Creating an Application Based on Existing Tables</vt:lpstr>
      <vt:lpstr>Creating an Application Based on Existing Tables</vt:lpstr>
      <vt:lpstr>Creating an Application From a File</vt:lpstr>
      <vt:lpstr>Creating an Application From a File</vt:lpstr>
      <vt:lpstr>Creating an Application From a File</vt:lpstr>
      <vt:lpstr>Creating an Application From a File</vt:lpstr>
      <vt:lpstr>Creating an Application From a File</vt:lpstr>
      <vt:lpstr>Creating an Application From a File</vt:lpstr>
      <vt:lpstr>Creating an Application From a File</vt:lpstr>
      <vt:lpstr>Creating an Application From a File</vt:lpstr>
      <vt:lpstr>Creating a Mobile Web Application</vt:lpstr>
      <vt:lpstr>Creating a Mobile Web Application: Report Types</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753</cp:revision>
  <dcterms:created xsi:type="dcterms:W3CDTF">2014-06-19T18:11:18Z</dcterms:created>
  <dcterms:modified xsi:type="dcterms:W3CDTF">2020-01-14T18:17:06Z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